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6" r:id="rId3"/>
    <p:sldId id="257" r:id="rId4"/>
    <p:sldId id="259" r:id="rId5"/>
    <p:sldId id="258" r:id="rId6"/>
    <p:sldId id="260" r:id="rId7"/>
    <p:sldId id="261" r:id="rId8"/>
    <p:sldId id="278" r:id="rId9"/>
    <p:sldId id="279" r:id="rId10"/>
    <p:sldId id="280" r:id="rId11"/>
    <p:sldId id="281" r:id="rId12"/>
    <p:sldId id="262" r:id="rId13"/>
    <p:sldId id="263" r:id="rId14"/>
    <p:sldId id="264" r:id="rId15"/>
    <p:sldId id="282" r:id="rId16"/>
    <p:sldId id="277" r:id="rId17"/>
    <p:sldId id="265" r:id="rId18"/>
    <p:sldId id="266" r:id="rId19"/>
    <p:sldId id="283" r:id="rId20"/>
    <p:sldId id="267" r:id="rId21"/>
    <p:sldId id="284" r:id="rId22"/>
    <p:sldId id="271" r:id="rId23"/>
    <p:sldId id="286" r:id="rId24"/>
    <p:sldId id="272" r:id="rId25"/>
    <p:sldId id="268" r:id="rId26"/>
    <p:sldId id="270" r:id="rId27"/>
    <p:sldId id="287" r:id="rId28"/>
    <p:sldId id="273" r:id="rId29"/>
    <p:sldId id="288" r:id="rId30"/>
    <p:sldId id="289" r:id="rId31"/>
    <p:sldId id="269" r:id="rId32"/>
    <p:sldId id="274" r:id="rId33"/>
    <p:sldId id="275" r:id="rId3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6CF93B4-D8A1-411B-8C41-A3C53DF583BD}" type="datetimeFigureOut">
              <a:rPr lang="en-IE" smtClean="0"/>
              <a:t>24/01/2013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A8ECA1B-58D2-4E8F-80B2-A77F559E96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0369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C5A6075-C7E8-45C6-B50A-C317D1BE79A3}" type="datetimeFigureOut">
              <a:rPr lang="en-IE" smtClean="0"/>
              <a:t>24/01/2013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49B7EF0-9134-450C-A7D3-FFFCCF4414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0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7EF0-9134-450C-A7D3-FFFCCF4414BD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023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7EF0-9134-450C-A7D3-FFFCCF4414BD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023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With many two</a:t>
            </a:r>
            <a:r>
              <a:rPr lang="en-IE" baseline="0" dirty="0" smtClean="0"/>
              <a:t> syllable we can choose whether to use more or most</a:t>
            </a:r>
          </a:p>
          <a:p>
            <a:r>
              <a:rPr lang="en-IE" baseline="0" dirty="0" smtClean="0"/>
              <a:t>able, clever, common, frosty, happy</a:t>
            </a:r>
          </a:p>
          <a:p>
            <a:endParaRPr lang="en-IE" baseline="0" dirty="0" smtClean="0"/>
          </a:p>
          <a:p>
            <a:r>
              <a:rPr lang="en-IE" baseline="0" dirty="0" smtClean="0"/>
              <a:t>Adverbs: promptly, quickly, thinly – she stood up most promptly</a:t>
            </a:r>
          </a:p>
          <a:p>
            <a:endParaRPr lang="en-IE" baseline="0" dirty="0" smtClean="0"/>
          </a:p>
          <a:p>
            <a:r>
              <a:rPr lang="en-IE" baseline="0" dirty="0" smtClean="0"/>
              <a:t>Adjectives that are the same as present and past participles e.g. boiling, boring, damaged, freezing, needed, smiling</a:t>
            </a:r>
          </a:p>
          <a:p>
            <a:endParaRPr lang="en-IE" baseline="0" dirty="0" smtClean="0"/>
          </a:p>
          <a:p>
            <a:r>
              <a:rPr lang="en-IE" baseline="0" dirty="0" smtClean="0"/>
              <a:t>Adjectives that end such as al, ant, </a:t>
            </a:r>
            <a:r>
              <a:rPr lang="en-IE" baseline="0" dirty="0" err="1" smtClean="0"/>
              <a:t>ard</a:t>
            </a:r>
            <a:r>
              <a:rPr lang="en-IE" baseline="0" dirty="0" smtClean="0"/>
              <a:t>, ate, </a:t>
            </a:r>
            <a:r>
              <a:rPr lang="en-IE" baseline="0" dirty="0" err="1" smtClean="0"/>
              <a:t>ect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ed</a:t>
            </a:r>
            <a:r>
              <a:rPr lang="en-IE" baseline="0" dirty="0" smtClean="0"/>
              <a:t>, en, </a:t>
            </a:r>
            <a:r>
              <a:rPr lang="en-IE" baseline="0" dirty="0" err="1" smtClean="0"/>
              <a:t>ful</a:t>
            </a:r>
            <a:r>
              <a:rPr lang="en-IE" baseline="0" dirty="0" smtClean="0"/>
              <a:t>, id, </a:t>
            </a:r>
            <a:r>
              <a:rPr lang="en-IE" baseline="0" dirty="0" err="1" smtClean="0"/>
              <a:t>ite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ive</a:t>
            </a:r>
            <a:r>
              <a:rPr lang="en-IE" baseline="0" dirty="0" smtClean="0"/>
              <a:t>, less, </a:t>
            </a:r>
            <a:r>
              <a:rPr lang="en-IE" baseline="0" dirty="0" err="1" smtClean="0"/>
              <a:t>ous</a:t>
            </a:r>
            <a:r>
              <a:rPr lang="en-IE" baseline="0" dirty="0" smtClean="0"/>
              <a:t>, some (crucial, dominant, awkward, separate, perfect, gifted, wooden, recent, careful, candid, finite, expensive, careless, gorgeous, loathsome)</a:t>
            </a:r>
          </a:p>
          <a:p>
            <a:r>
              <a:rPr lang="en-IE" baseline="0" dirty="0" smtClean="0"/>
              <a:t>The most crucial thing is to arrive </a:t>
            </a:r>
            <a:r>
              <a:rPr lang="en-IE" baseline="0" smtClean="0"/>
              <a:t>on time.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7EF0-9134-450C-A7D3-FFFCCF4414BD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642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7EF0-9134-450C-A7D3-FFFCCF4414BD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992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197-4D27-45B8-96DA-7C335586F542}" type="datetime1">
              <a:rPr lang="en-IE" smtClean="0"/>
              <a:t>24/01/2013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486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F61A-FECF-44C9-8E60-B5A75954E612}" type="datetime1">
              <a:rPr lang="en-IE" smtClean="0"/>
              <a:t>24/01/2013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032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80B-2D6A-491A-B7A3-501AC3E841CA}" type="datetime1">
              <a:rPr lang="en-IE" smtClean="0"/>
              <a:t>24/01/2013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388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486A-E7A3-4F3A-AEA3-DAD9C6D1CB7C}" type="datetime1">
              <a:rPr lang="en-IE" smtClean="0"/>
              <a:t>24/01/2013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838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E28-6DD6-47FB-B95C-9CCBF50A9D6A}" type="datetime1">
              <a:rPr lang="en-IE" smtClean="0"/>
              <a:t>24/01/2013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603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CC47-85C3-4296-A5FB-88D9D533172F}" type="datetime1">
              <a:rPr lang="en-IE" smtClean="0"/>
              <a:t>24/01/2013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887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7682-F0CC-423E-96A4-6B7F6CBCD965}" type="datetime1">
              <a:rPr lang="en-IE" smtClean="0"/>
              <a:t>24/01/2013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711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BB97-0078-444C-9F45-4ED1BC9B4248}" type="datetime1">
              <a:rPr lang="en-IE" smtClean="0"/>
              <a:t>24/01/2013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170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6DCF-3D5D-4E0D-A4C9-BBDBC2A0D0BF}" type="datetime1">
              <a:rPr lang="en-IE" smtClean="0"/>
              <a:t>24/01/2013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323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3CC7-43E4-4FDA-97D3-A900A8AFC614}" type="datetime1">
              <a:rPr lang="en-IE" smtClean="0"/>
              <a:t>24/01/2013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705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D8DF-5D98-44A4-8338-A00F4804941B}" type="datetime1">
              <a:rPr lang="en-IE" smtClean="0"/>
              <a:t>24/01/2013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383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3B73-228D-4A77-8BF7-6086560B9966}" type="datetime1">
              <a:rPr lang="en-IE" smtClean="0"/>
              <a:t>24/01/2013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F050-2FFD-490C-8CA2-497105156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57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Comparatives and Superlatives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English Grammar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88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One Syllable Adjective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/>
              <a:t>More Examples:</a:t>
            </a:r>
            <a:endParaRPr lang="en-IE" dirty="0"/>
          </a:p>
          <a:p>
            <a:r>
              <a:rPr lang="en-IE" sz="2600" dirty="0" smtClean="0"/>
              <a:t>Old, older, oldest</a:t>
            </a:r>
            <a:endParaRPr lang="en-IE" sz="2600" dirty="0"/>
          </a:p>
          <a:p>
            <a:r>
              <a:rPr lang="en-IE" sz="2600" dirty="0" err="1" smtClean="0"/>
              <a:t>Long,longer</a:t>
            </a:r>
            <a:r>
              <a:rPr lang="en-IE" sz="2600" dirty="0" smtClean="0"/>
              <a:t>, longest</a:t>
            </a:r>
          </a:p>
          <a:p>
            <a:r>
              <a:rPr lang="en-IE" sz="2600" dirty="0" smtClean="0"/>
              <a:t>Soft, softer, softest</a:t>
            </a:r>
          </a:p>
          <a:p>
            <a:r>
              <a:rPr lang="en-IE" sz="2600" dirty="0" smtClean="0"/>
              <a:t>Sweet, sweeter, sweetest</a:t>
            </a:r>
            <a:endParaRPr lang="en-IE" sz="2600" dirty="0"/>
          </a:p>
          <a:p>
            <a:r>
              <a:rPr lang="en-IE" sz="2600" dirty="0" smtClean="0"/>
              <a:t>Smart, smarter, smartest</a:t>
            </a:r>
          </a:p>
          <a:p>
            <a:r>
              <a:rPr lang="en-IE" sz="2600" dirty="0" smtClean="0"/>
              <a:t>Young, younger, youngest</a:t>
            </a:r>
          </a:p>
          <a:p>
            <a:r>
              <a:rPr lang="en-IE" sz="2600" dirty="0" smtClean="0"/>
              <a:t>Cold, colder, coldest</a:t>
            </a:r>
          </a:p>
          <a:p>
            <a:r>
              <a:rPr lang="en-IE" sz="2600" dirty="0" smtClean="0"/>
              <a:t>Light, lighter, </a:t>
            </a:r>
            <a:r>
              <a:rPr lang="en-IE" sz="2600" dirty="0" err="1" smtClean="0"/>
              <a:t>lighest</a:t>
            </a:r>
            <a:endParaRPr lang="en-IE" sz="2600" dirty="0" smtClean="0"/>
          </a:p>
          <a:p>
            <a:r>
              <a:rPr lang="en-IE" sz="2600" dirty="0" smtClean="0"/>
              <a:t>Deep, deeper, deepest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02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Examples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Mary is taller than Max.</a:t>
            </a:r>
          </a:p>
          <a:p>
            <a:r>
              <a:rPr lang="en-IE" dirty="0"/>
              <a:t> Mary is </a:t>
            </a:r>
            <a:r>
              <a:rPr lang="en-IE" b="1" dirty="0">
                <a:solidFill>
                  <a:srgbClr val="FF0000"/>
                </a:solidFill>
              </a:rPr>
              <a:t>the tallest </a:t>
            </a:r>
            <a:r>
              <a:rPr lang="en-IE" dirty="0"/>
              <a:t>of all the students.</a:t>
            </a:r>
          </a:p>
          <a:p>
            <a:r>
              <a:rPr lang="en-IE" dirty="0"/>
              <a:t> Max is older than John.</a:t>
            </a:r>
          </a:p>
          <a:p>
            <a:r>
              <a:rPr lang="en-IE" dirty="0"/>
              <a:t> Of the three students, Max is the oldest.</a:t>
            </a:r>
          </a:p>
          <a:p>
            <a:r>
              <a:rPr lang="en-IE" dirty="0"/>
              <a:t>My hair is longer than your hair.</a:t>
            </a:r>
          </a:p>
          <a:p>
            <a:r>
              <a:rPr lang="en-IE" dirty="0"/>
              <a:t> Max's story is </a:t>
            </a:r>
            <a:r>
              <a:rPr lang="en-IE" b="1" dirty="0">
                <a:solidFill>
                  <a:srgbClr val="FF0000"/>
                </a:solidFill>
              </a:rPr>
              <a:t>the longest </a:t>
            </a:r>
            <a:r>
              <a:rPr lang="en-IE" dirty="0"/>
              <a:t>story I've ever heard.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1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Comparative: One syllable adjectives ending in e just add on </a:t>
            </a:r>
            <a:r>
              <a:rPr lang="en-IE" b="1" dirty="0" smtClean="0">
                <a:solidFill>
                  <a:srgbClr val="FF0000"/>
                </a:solidFill>
              </a:rPr>
              <a:t>r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Example Nice, Wide,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4099" name="Picture 3" descr="C:\Users\admin\AppData\Local\Microsoft\Windows\Temporary Internet Files\Content.IE5\P6ZN0SJR\MP9004305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2852936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The green sofa (couch) is nice</a:t>
            </a:r>
            <a:endParaRPr lang="en-IE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55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Comparative: One syllable adjectives ending in e just add on </a:t>
            </a:r>
            <a:r>
              <a:rPr lang="en-IE" b="1" dirty="0" smtClean="0">
                <a:solidFill>
                  <a:srgbClr val="FF0000"/>
                </a:solidFill>
              </a:rPr>
              <a:t>r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Example Nice, Wide,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4099" name="Picture 3" descr="C:\Users\admin\AppData\Local\Microsoft\Windows\Temporary Internet Files\Content.IE5\P6ZN0SJR\MP9004305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8" y="2420888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0800000" flipV="1">
            <a:off x="43942" y="4757442"/>
            <a:ext cx="55361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The green sofa (couch) is nice but the brown sofa(couch) is nice</a:t>
            </a:r>
            <a:r>
              <a:rPr lang="en-IE" sz="3200" b="1" dirty="0" smtClean="0">
                <a:solidFill>
                  <a:srgbClr val="FF0000"/>
                </a:solidFill>
              </a:rPr>
              <a:t>r</a:t>
            </a:r>
            <a:r>
              <a:rPr lang="en-IE" sz="3200" dirty="0" smtClean="0"/>
              <a:t> than the green one. It is also wide</a:t>
            </a:r>
            <a:r>
              <a:rPr lang="en-IE" sz="3200" b="1" dirty="0" smtClean="0">
                <a:solidFill>
                  <a:srgbClr val="FF0000"/>
                </a:solidFill>
              </a:rPr>
              <a:t>r</a:t>
            </a:r>
            <a:r>
              <a:rPr lang="en-IE" sz="3200" dirty="0" smtClean="0"/>
              <a:t> than the green one.</a:t>
            </a:r>
            <a:endParaRPr lang="en-IE" sz="3200" dirty="0"/>
          </a:p>
        </p:txBody>
      </p:sp>
      <p:pic>
        <p:nvPicPr>
          <p:cNvPr id="5122" name="Picture 2" descr="C:\Users\admin\AppData\Local\Microsoft\Windows\Temporary Internet Files\Content.IE5\WTTPK9J4\MP9004305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91900"/>
            <a:ext cx="338437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123728" y="4077072"/>
            <a:ext cx="374441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Superlative: One syllable adjectives ending in e just add on </a:t>
            </a:r>
            <a:r>
              <a:rPr lang="en-IE" b="1" dirty="0" err="1" smtClean="0">
                <a:solidFill>
                  <a:srgbClr val="FF0000"/>
                </a:solidFill>
              </a:rPr>
              <a:t>st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Example Nice, Wide,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4099" name="Picture 3" descr="C:\Users\admin\AppData\Local\Microsoft\Windows\Temporary Internet Files\Content.IE5\P6ZN0SJR\MP9004305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8" y="2420888"/>
            <a:ext cx="2685644" cy="19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0800000" flipV="1">
            <a:off x="43942" y="4757442"/>
            <a:ext cx="55361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The green sofa (couch) is nice    but the brown sofa(couch) is nice</a:t>
            </a:r>
            <a:r>
              <a:rPr lang="en-IE" sz="3200" b="1" dirty="0" smtClean="0">
                <a:solidFill>
                  <a:srgbClr val="FF0000"/>
                </a:solidFill>
              </a:rPr>
              <a:t>r</a:t>
            </a:r>
            <a:r>
              <a:rPr lang="en-IE" sz="3200" dirty="0" smtClean="0"/>
              <a:t> than the green one. It is also wide</a:t>
            </a:r>
            <a:r>
              <a:rPr lang="en-IE" sz="3200" b="1" dirty="0" smtClean="0">
                <a:solidFill>
                  <a:srgbClr val="FF0000"/>
                </a:solidFill>
              </a:rPr>
              <a:t>r</a:t>
            </a:r>
            <a:r>
              <a:rPr lang="en-IE" sz="3200" dirty="0" smtClean="0"/>
              <a:t> than the green one.</a:t>
            </a:r>
            <a:endParaRPr lang="en-IE" sz="3200" dirty="0"/>
          </a:p>
        </p:txBody>
      </p:sp>
      <p:pic>
        <p:nvPicPr>
          <p:cNvPr id="5122" name="Picture 2" descr="C:\Users\admin\AppData\Local\Microsoft\Windows\Temporary Internet Files\Content.IE5\WTTPK9J4\MP9004305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81" y="2348999"/>
            <a:ext cx="1979300" cy="20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AppData\Local\Microsoft\Windows\Temporary Internet Files\Content.IE5\GYGUACJ3\MP90040505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94235"/>
            <a:ext cx="1944216" cy="20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8" y="4757442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but the red sofa is the nice</a:t>
            </a:r>
            <a:r>
              <a:rPr lang="en-IE" sz="3200" b="1" dirty="0" smtClean="0">
                <a:solidFill>
                  <a:srgbClr val="FF0000"/>
                </a:solidFill>
              </a:rPr>
              <a:t>st</a:t>
            </a:r>
            <a:r>
              <a:rPr lang="en-IE" sz="3200" b="1" dirty="0" smtClean="0"/>
              <a:t> of the three</a:t>
            </a:r>
            <a:endParaRPr lang="en-IE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52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Examples of One Syllable Adjectives ending in 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Wide, wider, widest</a:t>
            </a:r>
          </a:p>
          <a:p>
            <a:r>
              <a:rPr lang="en-IE" dirty="0" smtClean="0"/>
              <a:t>Fine, finer, finest</a:t>
            </a:r>
          </a:p>
          <a:p>
            <a:r>
              <a:rPr lang="en-IE" dirty="0" smtClean="0"/>
              <a:t>Cute, cuter, cutest</a:t>
            </a:r>
          </a:p>
          <a:p>
            <a:r>
              <a:rPr lang="en-IE" dirty="0" smtClean="0"/>
              <a:t>Large, larger, largest</a:t>
            </a:r>
          </a:p>
          <a:p>
            <a:r>
              <a:rPr lang="en-IE" dirty="0" smtClean="0"/>
              <a:t>White, whiter, whitest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17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Summary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 descr="http://image.slidesharecdn.com/comparativeandsuperlative4-120427032652-phpapp02/95/slide-4-728.jpg?1335515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2796"/>
            <a:ext cx="7776864" cy="46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22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Comparative One syllable adjectives ending in consonant-vowel-consonant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5472608" cy="3440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The weather in		   can be hot</a:t>
            </a:r>
          </a:p>
          <a:p>
            <a:pPr marL="0" indent="0">
              <a:buNone/>
            </a:pPr>
            <a:r>
              <a:rPr lang="en-IE" dirty="0" smtClean="0"/>
              <a:t>but the weather in</a:t>
            </a:r>
            <a:endParaRPr lang="en-IE" dirty="0"/>
          </a:p>
        </p:txBody>
      </p:sp>
      <p:pic>
        <p:nvPicPr>
          <p:cNvPr id="7170" name="Picture 2" descr="C:\Users\admin\AppData\Local\Microsoft\Windows\Temporary Internet Files\Content.IE5\YGP04A63\MC9004346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41" y="3325674"/>
            <a:ext cx="1261741" cy="67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AppData\Local\Microsoft\Windows\Temporary Internet Files\Content.IE5\WTTPK9J4\MC9003899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74" y="2687995"/>
            <a:ext cx="1284163" cy="1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AppData\Local\Microsoft\Windows\Temporary Internet Files\Content.IE5\YGP04A63\MC90043462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52" y="4183182"/>
            <a:ext cx="1596132" cy="8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AppData\Local\Microsoft\Windows\Temporary Internet Files\Content.IE5\XVF9MEH3\MP90043888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31552"/>
            <a:ext cx="936103" cy="7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460736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i</a:t>
            </a:r>
            <a:r>
              <a:rPr lang="en-IE" sz="3200" dirty="0" smtClean="0"/>
              <a:t>s hot</a:t>
            </a:r>
            <a:r>
              <a:rPr lang="en-IE" sz="3200" b="1" dirty="0" smtClean="0">
                <a:solidFill>
                  <a:srgbClr val="FF0000"/>
                </a:solidFill>
              </a:rPr>
              <a:t>ter</a:t>
            </a:r>
            <a:endParaRPr lang="en-IE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3" y="5229200"/>
            <a:ext cx="2232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dirty="0"/>
              <a:t>t</a:t>
            </a:r>
            <a:r>
              <a:rPr lang="en-IE" sz="3000" dirty="0" smtClean="0"/>
              <a:t>han May</a:t>
            </a:r>
            <a:endParaRPr lang="en-IE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382813"/>
            <a:ext cx="316835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b="1" dirty="0" smtClean="0"/>
              <a:t>Rule: You double the last consonant and add </a:t>
            </a:r>
            <a:r>
              <a:rPr lang="en-IE" sz="2800" b="1" dirty="0" err="1" smtClean="0"/>
              <a:t>er</a:t>
            </a:r>
            <a:endParaRPr lang="en-I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77281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Rule: Double the last letter and add </a:t>
            </a:r>
            <a:r>
              <a:rPr lang="en-IE" sz="3600" b="1" dirty="0" err="1" smtClean="0"/>
              <a:t>er</a:t>
            </a:r>
            <a:r>
              <a:rPr lang="en-IE" sz="3600" b="1" dirty="0" smtClean="0"/>
              <a:t>/</a:t>
            </a:r>
            <a:r>
              <a:rPr lang="en-IE" sz="3600" b="1" dirty="0" err="1" smtClean="0"/>
              <a:t>est</a:t>
            </a:r>
            <a:endParaRPr lang="en-IE" sz="36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58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Comparative One syllable adjectives ending in consonant-vowel-consonant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5734075"/>
            <a:ext cx="29523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b="1" dirty="0" smtClean="0"/>
              <a:t>Rule: You double the last consonant and add </a:t>
            </a:r>
            <a:r>
              <a:rPr lang="en-IE" b="1" dirty="0" err="1" smtClean="0"/>
              <a:t>er</a:t>
            </a:r>
            <a:endParaRPr lang="en-IE" b="1" dirty="0"/>
          </a:p>
        </p:txBody>
      </p:sp>
      <p:pic>
        <p:nvPicPr>
          <p:cNvPr id="8194" name="Picture 2" descr="C:\Users\admin\AppData\Local\Microsoft\Windows\Temporary Internet Files\Content.IE5\WTTPK9J4\MC900446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64" y="2132856"/>
            <a:ext cx="738835" cy="10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594247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October is a wet month</a:t>
            </a:r>
          </a:p>
          <a:p>
            <a:endParaRPr lang="en-IE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650406"/>
            <a:ext cx="3815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but November is a wet</a:t>
            </a:r>
            <a:r>
              <a:rPr lang="en-IE" sz="3200" b="1" dirty="0" smtClean="0">
                <a:solidFill>
                  <a:srgbClr val="FF0000"/>
                </a:solidFill>
              </a:rPr>
              <a:t>ter</a:t>
            </a:r>
            <a:r>
              <a:rPr lang="en-IE" sz="3200" dirty="0" smtClean="0"/>
              <a:t> month than October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128773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November is the wet</a:t>
            </a:r>
            <a:r>
              <a:rPr lang="en-IE" sz="3200" dirty="0" smtClean="0">
                <a:solidFill>
                  <a:srgbClr val="FF0000"/>
                </a:solidFill>
              </a:rPr>
              <a:t>test</a:t>
            </a:r>
            <a:r>
              <a:rPr lang="en-IE" sz="3200" dirty="0" smtClean="0"/>
              <a:t> month of the year but July is the hot</a:t>
            </a:r>
            <a:r>
              <a:rPr lang="en-IE" sz="3200" b="1" dirty="0" smtClean="0">
                <a:solidFill>
                  <a:srgbClr val="FF0000"/>
                </a:solidFill>
              </a:rPr>
              <a:t>test </a:t>
            </a:r>
            <a:r>
              <a:rPr lang="en-IE" sz="3200" dirty="0" smtClean="0"/>
              <a:t>month of the year</a:t>
            </a:r>
            <a:endParaRPr lang="en-IE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26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Examples of Consonant/Vowel/Consonant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Big, bi</a:t>
            </a:r>
            <a:r>
              <a:rPr lang="en-IE" b="1" dirty="0" smtClean="0">
                <a:solidFill>
                  <a:srgbClr val="FF0000"/>
                </a:solidFill>
              </a:rPr>
              <a:t>gg</a:t>
            </a:r>
            <a:r>
              <a:rPr lang="en-IE" dirty="0" smtClean="0"/>
              <a:t>er, bi</a:t>
            </a:r>
            <a:r>
              <a:rPr lang="en-IE" b="1" dirty="0" smtClean="0">
                <a:solidFill>
                  <a:srgbClr val="FF0000"/>
                </a:solidFill>
              </a:rPr>
              <a:t>gg</a:t>
            </a:r>
            <a:r>
              <a:rPr lang="en-IE" dirty="0" smtClean="0"/>
              <a:t>est</a:t>
            </a:r>
          </a:p>
          <a:p>
            <a:r>
              <a:rPr lang="en-IE" dirty="0" smtClean="0"/>
              <a:t>Fat, fa</a:t>
            </a:r>
            <a:r>
              <a:rPr lang="en-IE" b="1" dirty="0" smtClean="0">
                <a:solidFill>
                  <a:srgbClr val="FF0000"/>
                </a:solidFill>
              </a:rPr>
              <a:t>tt</a:t>
            </a:r>
            <a:r>
              <a:rPr lang="en-IE" dirty="0" smtClean="0"/>
              <a:t>er, fa</a:t>
            </a:r>
            <a:r>
              <a:rPr lang="en-IE" b="1" dirty="0" smtClean="0">
                <a:solidFill>
                  <a:srgbClr val="FF0000"/>
                </a:solidFill>
              </a:rPr>
              <a:t>tt</a:t>
            </a:r>
            <a:r>
              <a:rPr lang="en-IE" dirty="0" smtClean="0"/>
              <a:t>est</a:t>
            </a:r>
          </a:p>
          <a:p>
            <a:r>
              <a:rPr lang="en-IE" dirty="0" smtClean="0"/>
              <a:t>Slim, sli</a:t>
            </a:r>
            <a:r>
              <a:rPr lang="en-IE" b="1" dirty="0" smtClean="0">
                <a:solidFill>
                  <a:srgbClr val="FF0000"/>
                </a:solidFill>
              </a:rPr>
              <a:t>mm</a:t>
            </a:r>
            <a:r>
              <a:rPr lang="en-IE" dirty="0" smtClean="0"/>
              <a:t>er, sli</a:t>
            </a:r>
            <a:r>
              <a:rPr lang="en-IE" b="1" dirty="0" smtClean="0">
                <a:solidFill>
                  <a:srgbClr val="FF0000"/>
                </a:solidFill>
              </a:rPr>
              <a:t>mm</a:t>
            </a:r>
            <a:r>
              <a:rPr lang="en-IE" dirty="0" smtClean="0"/>
              <a:t>est</a:t>
            </a:r>
          </a:p>
          <a:p>
            <a:r>
              <a:rPr lang="en-IE" dirty="0" smtClean="0"/>
              <a:t>Thin, thi</a:t>
            </a:r>
            <a:r>
              <a:rPr lang="en-IE" b="1" dirty="0" smtClean="0">
                <a:solidFill>
                  <a:srgbClr val="FF0000"/>
                </a:solidFill>
              </a:rPr>
              <a:t>nn</a:t>
            </a:r>
            <a:r>
              <a:rPr lang="en-IE" dirty="0" smtClean="0"/>
              <a:t>er, thi</a:t>
            </a:r>
            <a:r>
              <a:rPr lang="en-IE" b="1" dirty="0" smtClean="0">
                <a:solidFill>
                  <a:srgbClr val="FF0000"/>
                </a:solidFill>
              </a:rPr>
              <a:t>nn</a:t>
            </a:r>
            <a:r>
              <a:rPr lang="en-IE" dirty="0" smtClean="0"/>
              <a:t>est</a:t>
            </a:r>
          </a:p>
          <a:p>
            <a:r>
              <a:rPr lang="en-IE" dirty="0" smtClean="0"/>
              <a:t>Sad, sa</a:t>
            </a:r>
            <a:r>
              <a:rPr lang="en-IE" b="1" dirty="0" smtClean="0">
                <a:solidFill>
                  <a:srgbClr val="FF0000"/>
                </a:solidFill>
              </a:rPr>
              <a:t>dd</a:t>
            </a:r>
            <a:r>
              <a:rPr lang="en-IE" dirty="0" smtClean="0"/>
              <a:t>er, sa</a:t>
            </a:r>
            <a:r>
              <a:rPr lang="en-IE" b="1" dirty="0" smtClean="0">
                <a:solidFill>
                  <a:srgbClr val="FF0000"/>
                </a:solidFill>
              </a:rPr>
              <a:t>dd</a:t>
            </a:r>
            <a:r>
              <a:rPr lang="en-IE" dirty="0" smtClean="0"/>
              <a:t>est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94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Explanation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85435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50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To discuss feelings: 2 syllable adjectives you replace y with I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4000" b="1" dirty="0" smtClean="0"/>
              <a:t>Comparative</a:t>
            </a:r>
          </a:p>
          <a:p>
            <a:r>
              <a:rPr lang="en-IE" dirty="0" smtClean="0"/>
              <a:t>To talk about feelings you change y to I and add </a:t>
            </a:r>
            <a:r>
              <a:rPr lang="en-IE" dirty="0" err="1" smtClean="0"/>
              <a:t>er</a:t>
            </a:r>
            <a:r>
              <a:rPr lang="en-IE" dirty="0" smtClean="0"/>
              <a:t> (Sorry, happy,)</a:t>
            </a:r>
          </a:p>
          <a:p>
            <a:r>
              <a:rPr lang="en-IE" dirty="0" smtClean="0"/>
              <a:t>I am happy when I visit a friend, but I am happier when it is her birthday</a:t>
            </a:r>
          </a:p>
          <a:p>
            <a:pPr marL="114300" indent="0">
              <a:buNone/>
            </a:pPr>
            <a:r>
              <a:rPr lang="en-IE" sz="4400" b="1" dirty="0" smtClean="0"/>
              <a:t>Superlative</a:t>
            </a:r>
          </a:p>
          <a:p>
            <a:pPr marL="571500" indent="-457200"/>
            <a:r>
              <a:rPr lang="en-IE" b="1" dirty="0" smtClean="0"/>
              <a:t>I am happy when I am on holiday, but I am </a:t>
            </a:r>
            <a:r>
              <a:rPr lang="en-IE" b="1" dirty="0" smtClean="0">
                <a:solidFill>
                  <a:srgbClr val="FF0000"/>
                </a:solidFill>
              </a:rPr>
              <a:t>the happiest </a:t>
            </a:r>
            <a:r>
              <a:rPr lang="en-IE" b="1" dirty="0" smtClean="0"/>
              <a:t>when I travel to a new place.</a:t>
            </a:r>
          </a:p>
          <a:p>
            <a:pPr marL="571500" indent="-457200"/>
            <a:r>
              <a:rPr lang="en-IE" b="1" dirty="0" smtClean="0">
                <a:solidFill>
                  <a:srgbClr val="FF0000"/>
                </a:solidFill>
              </a:rPr>
              <a:t>Y changes to I and add </a:t>
            </a:r>
            <a:r>
              <a:rPr lang="en-IE" b="1" dirty="0" err="1" smtClean="0">
                <a:solidFill>
                  <a:srgbClr val="FF0000"/>
                </a:solidFill>
              </a:rPr>
              <a:t>est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09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Examples: Y changes to I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Friendl</a:t>
            </a:r>
            <a:r>
              <a:rPr lang="en-IE" b="1" dirty="0" smtClean="0">
                <a:solidFill>
                  <a:srgbClr val="FF0000"/>
                </a:solidFill>
              </a:rPr>
              <a:t>y</a:t>
            </a:r>
            <a:r>
              <a:rPr lang="en-IE" dirty="0" smtClean="0"/>
              <a:t>, friendl</a:t>
            </a:r>
            <a:r>
              <a:rPr lang="en-IE" b="1" dirty="0" smtClean="0">
                <a:solidFill>
                  <a:srgbClr val="FF0000"/>
                </a:solidFill>
              </a:rPr>
              <a:t>ier</a:t>
            </a:r>
            <a:r>
              <a:rPr lang="en-IE" dirty="0" smtClean="0"/>
              <a:t>,  the friendl</a:t>
            </a:r>
            <a:r>
              <a:rPr lang="en-IE" b="1" dirty="0" smtClean="0">
                <a:solidFill>
                  <a:srgbClr val="FF0000"/>
                </a:solidFill>
              </a:rPr>
              <a:t>iest</a:t>
            </a:r>
          </a:p>
          <a:p>
            <a:r>
              <a:rPr lang="en-IE" dirty="0" smtClean="0"/>
              <a:t>Happ</a:t>
            </a:r>
            <a:r>
              <a:rPr lang="en-IE" b="1" dirty="0" smtClean="0">
                <a:solidFill>
                  <a:srgbClr val="FF0000"/>
                </a:solidFill>
              </a:rPr>
              <a:t>y</a:t>
            </a:r>
            <a:r>
              <a:rPr lang="en-IE" dirty="0" smtClean="0"/>
              <a:t>, happ</a:t>
            </a:r>
            <a:r>
              <a:rPr lang="en-IE" b="1" dirty="0" smtClean="0">
                <a:solidFill>
                  <a:srgbClr val="FF0000"/>
                </a:solidFill>
              </a:rPr>
              <a:t>ier</a:t>
            </a:r>
            <a:r>
              <a:rPr lang="en-IE" dirty="0" smtClean="0"/>
              <a:t>, the happ</a:t>
            </a:r>
            <a:r>
              <a:rPr lang="en-IE" b="1" dirty="0" smtClean="0">
                <a:solidFill>
                  <a:srgbClr val="FF0000"/>
                </a:solidFill>
              </a:rPr>
              <a:t>iest</a:t>
            </a:r>
          </a:p>
          <a:p>
            <a:r>
              <a:rPr lang="en-IE" dirty="0" smtClean="0"/>
              <a:t>Angr</a:t>
            </a:r>
            <a:r>
              <a:rPr lang="en-IE" b="1" dirty="0" smtClean="0">
                <a:solidFill>
                  <a:srgbClr val="FF0000"/>
                </a:solidFill>
              </a:rPr>
              <a:t>y</a:t>
            </a:r>
            <a:r>
              <a:rPr lang="en-IE" dirty="0" smtClean="0"/>
              <a:t>, angr</a:t>
            </a:r>
            <a:r>
              <a:rPr lang="en-IE" b="1" dirty="0" smtClean="0">
                <a:solidFill>
                  <a:srgbClr val="FF0000"/>
                </a:solidFill>
              </a:rPr>
              <a:t>ier</a:t>
            </a:r>
            <a:r>
              <a:rPr lang="en-IE" dirty="0" smtClean="0"/>
              <a:t>, the angr</a:t>
            </a:r>
            <a:r>
              <a:rPr lang="en-IE" b="1" dirty="0" smtClean="0">
                <a:solidFill>
                  <a:srgbClr val="FF0000"/>
                </a:solidFill>
              </a:rPr>
              <a:t>iest</a:t>
            </a:r>
          </a:p>
          <a:p>
            <a:r>
              <a:rPr lang="en-IE" dirty="0" smtClean="0"/>
              <a:t>Luck</a:t>
            </a:r>
            <a:r>
              <a:rPr lang="en-IE" b="1" dirty="0" smtClean="0">
                <a:solidFill>
                  <a:srgbClr val="FF0000"/>
                </a:solidFill>
              </a:rPr>
              <a:t>y</a:t>
            </a:r>
            <a:r>
              <a:rPr lang="en-IE" dirty="0" smtClean="0"/>
              <a:t>, luck</a:t>
            </a:r>
            <a:r>
              <a:rPr lang="en-IE" b="1" dirty="0" smtClean="0">
                <a:solidFill>
                  <a:srgbClr val="FF0000"/>
                </a:solidFill>
              </a:rPr>
              <a:t>ier</a:t>
            </a:r>
            <a:r>
              <a:rPr lang="en-IE" dirty="0" smtClean="0"/>
              <a:t>, the luck</a:t>
            </a:r>
            <a:r>
              <a:rPr lang="en-IE" b="1" dirty="0" smtClean="0">
                <a:solidFill>
                  <a:srgbClr val="FF0000"/>
                </a:solidFill>
              </a:rPr>
              <a:t>iest</a:t>
            </a:r>
          </a:p>
          <a:p>
            <a:r>
              <a:rPr lang="en-IE" dirty="0" smtClean="0"/>
              <a:t>Prett</a:t>
            </a:r>
            <a:r>
              <a:rPr lang="en-IE" b="1" dirty="0" smtClean="0">
                <a:solidFill>
                  <a:srgbClr val="FF0000"/>
                </a:solidFill>
              </a:rPr>
              <a:t>y</a:t>
            </a:r>
            <a:r>
              <a:rPr lang="en-IE" dirty="0" smtClean="0"/>
              <a:t>, prett</a:t>
            </a:r>
            <a:r>
              <a:rPr lang="en-IE" b="1" dirty="0" smtClean="0">
                <a:solidFill>
                  <a:srgbClr val="FF0000"/>
                </a:solidFill>
              </a:rPr>
              <a:t>ier</a:t>
            </a:r>
            <a:r>
              <a:rPr lang="en-IE" dirty="0" smtClean="0"/>
              <a:t>, the prett</a:t>
            </a:r>
            <a:r>
              <a:rPr lang="en-IE" b="1" dirty="0" smtClean="0">
                <a:solidFill>
                  <a:srgbClr val="FF0000"/>
                </a:solidFill>
              </a:rPr>
              <a:t>iest</a:t>
            </a:r>
          </a:p>
          <a:p>
            <a:r>
              <a:rPr lang="en-IE" dirty="0" smtClean="0"/>
              <a:t>Joll</a:t>
            </a:r>
            <a:r>
              <a:rPr lang="en-IE" b="1" dirty="0" smtClean="0">
                <a:solidFill>
                  <a:srgbClr val="FF0000"/>
                </a:solidFill>
              </a:rPr>
              <a:t>y</a:t>
            </a:r>
            <a:r>
              <a:rPr lang="en-IE" dirty="0" smtClean="0"/>
              <a:t>, joll</a:t>
            </a:r>
            <a:r>
              <a:rPr lang="en-IE" b="1" dirty="0" smtClean="0">
                <a:solidFill>
                  <a:srgbClr val="FF0000"/>
                </a:solidFill>
              </a:rPr>
              <a:t>ier</a:t>
            </a:r>
            <a:r>
              <a:rPr lang="en-IE" dirty="0" smtClean="0"/>
              <a:t>, the joll</a:t>
            </a:r>
            <a:r>
              <a:rPr lang="en-IE" b="1" dirty="0" smtClean="0">
                <a:solidFill>
                  <a:srgbClr val="FF0000"/>
                </a:solidFill>
              </a:rPr>
              <a:t>iest</a:t>
            </a:r>
          </a:p>
          <a:p>
            <a:r>
              <a:rPr lang="en-IE" dirty="0" smtClean="0"/>
              <a:t>Laz</a:t>
            </a:r>
            <a:r>
              <a:rPr lang="en-IE" b="1" dirty="0" smtClean="0">
                <a:solidFill>
                  <a:srgbClr val="FF0000"/>
                </a:solidFill>
              </a:rPr>
              <a:t>y</a:t>
            </a:r>
            <a:r>
              <a:rPr lang="en-IE" dirty="0" smtClean="0"/>
              <a:t>, laz</a:t>
            </a:r>
            <a:r>
              <a:rPr lang="en-IE" b="1" dirty="0" smtClean="0">
                <a:solidFill>
                  <a:srgbClr val="FF0000"/>
                </a:solidFill>
              </a:rPr>
              <a:t>ier</a:t>
            </a:r>
            <a:r>
              <a:rPr lang="en-IE" dirty="0" smtClean="0"/>
              <a:t>, the laz</a:t>
            </a:r>
            <a:r>
              <a:rPr lang="en-IE" b="1" dirty="0" smtClean="0">
                <a:solidFill>
                  <a:srgbClr val="FF0000"/>
                </a:solidFill>
              </a:rPr>
              <a:t>iest</a:t>
            </a:r>
          </a:p>
          <a:p>
            <a:r>
              <a:rPr lang="en-IE" dirty="0" smtClean="0"/>
              <a:t>Unhapp</a:t>
            </a:r>
            <a:r>
              <a:rPr lang="en-IE" b="1" dirty="0" smtClean="0">
                <a:solidFill>
                  <a:srgbClr val="FF0000"/>
                </a:solidFill>
              </a:rPr>
              <a:t>y</a:t>
            </a:r>
            <a:r>
              <a:rPr lang="en-IE" dirty="0" smtClean="0"/>
              <a:t>, unhapp</a:t>
            </a:r>
            <a:r>
              <a:rPr lang="en-IE" b="1" dirty="0" smtClean="0">
                <a:solidFill>
                  <a:srgbClr val="FF0000"/>
                </a:solidFill>
              </a:rPr>
              <a:t>i</a:t>
            </a:r>
            <a:r>
              <a:rPr lang="en-IE" dirty="0" smtClean="0"/>
              <a:t>er, the unhapp</a:t>
            </a:r>
            <a:r>
              <a:rPr lang="en-IE" b="1" dirty="0" smtClean="0">
                <a:solidFill>
                  <a:srgbClr val="FF0000"/>
                </a:solidFill>
              </a:rPr>
              <a:t>iest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18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Syllable Adjectives &amp; Adverbs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Rule: With many two syllable words e.g. clever, common, frosty, happy) we can choose whether to use more/most or to add </a:t>
            </a:r>
            <a:r>
              <a:rPr lang="en-IE" dirty="0" err="1" smtClean="0"/>
              <a:t>er</a:t>
            </a:r>
            <a:r>
              <a:rPr lang="en-IE" dirty="0" smtClean="0"/>
              <a:t>/</a:t>
            </a:r>
            <a:r>
              <a:rPr lang="en-IE" dirty="0" err="1" smtClean="0"/>
              <a:t>est</a:t>
            </a:r>
            <a:r>
              <a:rPr lang="en-IE" dirty="0" smtClean="0"/>
              <a:t> to make the comparative and superlative forms.</a:t>
            </a:r>
          </a:p>
          <a:p>
            <a:endParaRPr lang="en-IE" dirty="0"/>
          </a:p>
          <a:p>
            <a:r>
              <a:rPr lang="en-IE" dirty="0" smtClean="0"/>
              <a:t>Are you feeling happier/more happy?</a:t>
            </a:r>
          </a:p>
          <a:p>
            <a:r>
              <a:rPr lang="en-IE" dirty="0" smtClean="0"/>
              <a:t>Adverbs that end in </a:t>
            </a:r>
            <a:r>
              <a:rPr lang="en-IE" dirty="0" err="1" smtClean="0"/>
              <a:t>ly</a:t>
            </a:r>
            <a:r>
              <a:rPr lang="en-IE" dirty="0" smtClean="0"/>
              <a:t> (e.g. promptly, quickly, thinly)</a:t>
            </a:r>
          </a:p>
          <a:p>
            <a:r>
              <a:rPr lang="en-IE" dirty="0" smtClean="0"/>
              <a:t>She stood up most promptly.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42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E" sz="3200" dirty="0" smtClean="0"/>
              <a:t>Most Common Two Syllable Adjectives</a:t>
            </a:r>
            <a:endParaRPr lang="en-IE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79378"/>
              </p:ext>
            </p:extLst>
          </p:nvPr>
        </p:nvGraphicFramePr>
        <p:xfrm>
          <a:off x="539553" y="1124743"/>
          <a:ext cx="8136904" cy="5492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923"/>
                <a:gridCol w="3053429"/>
                <a:gridCol w="3460552"/>
              </a:tblGrid>
              <a:tr h="423786">
                <a:tc>
                  <a:txBody>
                    <a:bodyPr/>
                    <a:lstStyle/>
                    <a:p>
                      <a:r>
                        <a:rPr lang="en-IE" dirty="0" smtClean="0"/>
                        <a:t>Common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Commoner/more common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commonest/most common</a:t>
                      </a:r>
                      <a:endParaRPr lang="en-IE" dirty="0"/>
                    </a:p>
                  </a:txBody>
                  <a:tcPr/>
                </a:tc>
              </a:tr>
              <a:tr h="1025818"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Narrow</a:t>
                      </a:r>
                      <a:endParaRPr lang="en-I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Narrower/more</a:t>
                      </a:r>
                      <a:r>
                        <a:rPr lang="en-IE" sz="3200" baseline="0" dirty="0" smtClean="0"/>
                        <a:t> </a:t>
                      </a:r>
                      <a:r>
                        <a:rPr lang="en-IE" sz="3200" dirty="0" smtClean="0"/>
                        <a:t>narrow</a:t>
                      </a:r>
                      <a:endParaRPr lang="en-I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The narrowest/ the most narrow</a:t>
                      </a:r>
                      <a:endParaRPr lang="en-IE" sz="3200" dirty="0"/>
                    </a:p>
                  </a:txBody>
                  <a:tcPr/>
                </a:tc>
              </a:tr>
              <a:tr h="1025818"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Pleasant</a:t>
                      </a:r>
                      <a:endParaRPr lang="en-I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Pleasanter/more pleasant</a:t>
                      </a:r>
                      <a:endParaRPr lang="en-I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The pleasantest/ the most</a:t>
                      </a:r>
                      <a:r>
                        <a:rPr lang="en-IE" sz="3200" baseline="0" dirty="0" smtClean="0"/>
                        <a:t> pleasant</a:t>
                      </a:r>
                      <a:endParaRPr lang="en-IE" sz="3200" dirty="0"/>
                    </a:p>
                  </a:txBody>
                  <a:tcPr/>
                </a:tc>
              </a:tr>
              <a:tr h="801537">
                <a:tc>
                  <a:txBody>
                    <a:bodyPr/>
                    <a:lstStyle/>
                    <a:p>
                      <a:r>
                        <a:rPr lang="en-IE" sz="3200" b="1" dirty="0" smtClean="0">
                          <a:solidFill>
                            <a:srgbClr val="FF0000"/>
                          </a:solidFill>
                        </a:rPr>
                        <a:t>Useless</a:t>
                      </a:r>
                      <a:endParaRPr lang="en-IE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b="1" dirty="0" smtClean="0">
                          <a:solidFill>
                            <a:srgbClr val="FF0000"/>
                          </a:solidFill>
                        </a:rPr>
                        <a:t>More</a:t>
                      </a:r>
                      <a:r>
                        <a:rPr lang="en-IE" sz="3200" b="1" baseline="0" dirty="0" smtClean="0">
                          <a:solidFill>
                            <a:srgbClr val="FF0000"/>
                          </a:solidFill>
                        </a:rPr>
                        <a:t> useless</a:t>
                      </a:r>
                      <a:endParaRPr lang="en-IE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b="1" dirty="0" smtClean="0">
                          <a:solidFill>
                            <a:srgbClr val="FF0000"/>
                          </a:solidFill>
                        </a:rPr>
                        <a:t>The most useless</a:t>
                      </a:r>
                      <a:endParaRPr lang="en-IE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25818"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Simple</a:t>
                      </a:r>
                      <a:endParaRPr lang="en-I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Simpler/more simple</a:t>
                      </a:r>
                      <a:endParaRPr lang="en-I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The simplest/ the most simple</a:t>
                      </a:r>
                      <a:endParaRPr lang="en-IE" sz="3200" dirty="0"/>
                    </a:p>
                  </a:txBody>
                  <a:tcPr/>
                </a:tc>
              </a:tr>
              <a:tr h="1025818"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Quiet</a:t>
                      </a:r>
                      <a:endParaRPr lang="en-I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Quieter/more quiet</a:t>
                      </a:r>
                      <a:endParaRPr lang="en-I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200" dirty="0" smtClean="0"/>
                        <a:t>The quietest/the most quiet</a:t>
                      </a:r>
                      <a:endParaRPr lang="en-IE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1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E" sz="3200" dirty="0" smtClean="0"/>
              <a:t>Three Syllable Adjectives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5400600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Adjectives that are the same as present or past participles (e.g. boiling, boring, damaged, freezing, needed, smiling).</a:t>
            </a:r>
          </a:p>
          <a:p>
            <a:r>
              <a:rPr lang="en-IE" dirty="0" smtClean="0"/>
              <a:t>Today’s lecture was </a:t>
            </a:r>
            <a:r>
              <a:rPr lang="en-IE" b="1" dirty="0" smtClean="0">
                <a:solidFill>
                  <a:srgbClr val="FF0000"/>
                </a:solidFill>
              </a:rPr>
              <a:t>more boring </a:t>
            </a:r>
            <a:r>
              <a:rPr lang="en-IE" dirty="0" smtClean="0"/>
              <a:t>than usual.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Adjectives</a:t>
            </a:r>
            <a:r>
              <a:rPr lang="en-IE" dirty="0" smtClean="0"/>
              <a:t> that have ‘typical’ adjective endings such as al, </a:t>
            </a:r>
            <a:r>
              <a:rPr lang="en-IE" b="1" dirty="0" smtClean="0">
                <a:solidFill>
                  <a:srgbClr val="FF0000"/>
                </a:solidFill>
              </a:rPr>
              <a:t>ant, </a:t>
            </a:r>
            <a:r>
              <a:rPr lang="en-IE" b="1" dirty="0" err="1" smtClean="0">
                <a:solidFill>
                  <a:srgbClr val="FF0000"/>
                </a:solidFill>
              </a:rPr>
              <a:t>ard</a:t>
            </a:r>
            <a:r>
              <a:rPr lang="en-IE" b="1" dirty="0" smtClean="0">
                <a:solidFill>
                  <a:srgbClr val="FF0000"/>
                </a:solidFill>
              </a:rPr>
              <a:t>, ate, </a:t>
            </a:r>
            <a:r>
              <a:rPr lang="en-IE" b="1" dirty="0" err="1" smtClean="0">
                <a:solidFill>
                  <a:srgbClr val="FF0000"/>
                </a:solidFill>
              </a:rPr>
              <a:t>ect</a:t>
            </a:r>
            <a:r>
              <a:rPr lang="en-IE" b="1" dirty="0" smtClean="0">
                <a:solidFill>
                  <a:srgbClr val="FF0000"/>
                </a:solidFill>
              </a:rPr>
              <a:t>, </a:t>
            </a:r>
            <a:r>
              <a:rPr lang="en-IE" b="1" dirty="0" err="1" smtClean="0">
                <a:solidFill>
                  <a:srgbClr val="FF0000"/>
                </a:solidFill>
              </a:rPr>
              <a:t>ed</a:t>
            </a:r>
            <a:r>
              <a:rPr lang="en-IE" b="1" dirty="0" smtClean="0">
                <a:solidFill>
                  <a:srgbClr val="FF0000"/>
                </a:solidFill>
              </a:rPr>
              <a:t>, en, </a:t>
            </a:r>
            <a:r>
              <a:rPr lang="en-IE" b="1" dirty="0" err="1" smtClean="0">
                <a:solidFill>
                  <a:srgbClr val="FF0000"/>
                </a:solidFill>
              </a:rPr>
              <a:t>ent</a:t>
            </a:r>
            <a:r>
              <a:rPr lang="en-IE" b="1" dirty="0" smtClean="0">
                <a:solidFill>
                  <a:srgbClr val="FF0000"/>
                </a:solidFill>
              </a:rPr>
              <a:t>, </a:t>
            </a:r>
            <a:r>
              <a:rPr lang="en-IE" b="1" dirty="0" err="1" smtClean="0">
                <a:solidFill>
                  <a:srgbClr val="FF0000"/>
                </a:solidFill>
              </a:rPr>
              <a:t>ful</a:t>
            </a:r>
            <a:r>
              <a:rPr lang="en-IE" b="1" dirty="0" smtClean="0">
                <a:solidFill>
                  <a:srgbClr val="FF0000"/>
                </a:solidFill>
              </a:rPr>
              <a:t>, id, </a:t>
            </a:r>
            <a:r>
              <a:rPr lang="en-IE" b="1" dirty="0" err="1" smtClean="0">
                <a:solidFill>
                  <a:srgbClr val="FF0000"/>
                </a:solidFill>
              </a:rPr>
              <a:t>ite</a:t>
            </a:r>
            <a:r>
              <a:rPr lang="en-IE" b="1" dirty="0" smtClean="0">
                <a:solidFill>
                  <a:srgbClr val="FF0000"/>
                </a:solidFill>
              </a:rPr>
              <a:t>, </a:t>
            </a:r>
            <a:r>
              <a:rPr lang="en-IE" b="1" dirty="0" err="1" smtClean="0">
                <a:solidFill>
                  <a:srgbClr val="FF0000"/>
                </a:solidFill>
              </a:rPr>
              <a:t>ive</a:t>
            </a:r>
            <a:r>
              <a:rPr lang="en-IE" b="1" dirty="0" smtClean="0">
                <a:solidFill>
                  <a:srgbClr val="FF0000"/>
                </a:solidFill>
              </a:rPr>
              <a:t>, less, </a:t>
            </a:r>
            <a:r>
              <a:rPr lang="en-IE" b="1" dirty="0" err="1" smtClean="0">
                <a:solidFill>
                  <a:srgbClr val="FF0000"/>
                </a:solidFill>
              </a:rPr>
              <a:t>ous</a:t>
            </a:r>
            <a:r>
              <a:rPr lang="en-IE" b="1" dirty="0" smtClean="0">
                <a:solidFill>
                  <a:srgbClr val="FF0000"/>
                </a:solidFill>
              </a:rPr>
              <a:t>, </a:t>
            </a:r>
            <a:r>
              <a:rPr lang="en-IE" dirty="0" smtClean="0"/>
              <a:t>some (</a:t>
            </a:r>
            <a:r>
              <a:rPr lang="en-IE" dirty="0" err="1" smtClean="0"/>
              <a:t>e.g</a:t>
            </a:r>
            <a:r>
              <a:rPr lang="en-IE" dirty="0" smtClean="0"/>
              <a:t> </a:t>
            </a:r>
            <a:r>
              <a:rPr lang="en-IE" b="1" dirty="0" smtClean="0">
                <a:solidFill>
                  <a:srgbClr val="FF0000"/>
                </a:solidFill>
              </a:rPr>
              <a:t>crucial, dominant, awkward, separate, perfect, gifted, wooden, recent, careful, candid, finite, expensive, careless, gorgeous, loathsome </a:t>
            </a:r>
            <a:r>
              <a:rPr lang="en-IE" dirty="0" err="1" smtClean="0"/>
              <a:t>e.g.The</a:t>
            </a:r>
            <a:r>
              <a:rPr lang="en-IE" dirty="0" smtClean="0"/>
              <a:t> </a:t>
            </a:r>
            <a:r>
              <a:rPr lang="en-IE" b="1" dirty="0" smtClean="0">
                <a:solidFill>
                  <a:srgbClr val="FF0000"/>
                </a:solidFill>
              </a:rPr>
              <a:t>most crucial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thing is to arrive in good time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66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Comparative of two or more syllables</a:t>
            </a:r>
            <a:endParaRPr lang="en-IE" dirty="0"/>
          </a:p>
        </p:txBody>
      </p:sp>
      <p:pic>
        <p:nvPicPr>
          <p:cNvPr id="1026" name="Picture 2" descr="C:\Users\admin\AppData\Local\Microsoft\Windows\Temporary Internet Files\Content.IE5\9IMSDMZL\MP9004432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2879"/>
            <a:ext cx="2376264" cy="154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8448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Berlin is a beauti</a:t>
            </a:r>
            <a:r>
              <a:rPr lang="en-IE" b="1" dirty="0" smtClean="0">
                <a:solidFill>
                  <a:srgbClr val="FF0000"/>
                </a:solidFill>
              </a:rPr>
              <a:t>ful</a:t>
            </a:r>
            <a:r>
              <a:rPr lang="en-IE" dirty="0" smtClean="0"/>
              <a:t> city</a:t>
            </a:r>
            <a:endParaRPr lang="en-IE" dirty="0"/>
          </a:p>
        </p:txBody>
      </p:sp>
      <p:pic>
        <p:nvPicPr>
          <p:cNvPr id="1027" name="Picture 3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833813"/>
            <a:ext cx="1795462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but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44371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Paris is </a:t>
            </a:r>
            <a:r>
              <a:rPr lang="en-IE" b="1" dirty="0" smtClean="0">
                <a:solidFill>
                  <a:srgbClr val="FF0000"/>
                </a:solidFill>
              </a:rPr>
              <a:t>more beautiful </a:t>
            </a:r>
            <a:r>
              <a:rPr lang="en-IE" dirty="0" smtClean="0"/>
              <a:t>than Berlin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18448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Rule: Use “more” + the adjective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8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Superlative of two or more syllables</a:t>
            </a:r>
            <a:endParaRPr lang="en-IE" dirty="0"/>
          </a:p>
        </p:txBody>
      </p:sp>
      <p:pic>
        <p:nvPicPr>
          <p:cNvPr id="2051" name="Picture 3" descr="C:\Users\admin\AppData\Local\Microsoft\Windows\Temporary Internet Files\Content.IE5\YGP04A63\MP90004989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2128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0617"/>
            <a:ext cx="17922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39" y="1988840"/>
            <a:ext cx="43508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Paris is a very beautiful city but in my opinion Rome is the </a:t>
            </a:r>
            <a:r>
              <a:rPr lang="en-IE" sz="3200" b="1" dirty="0" smtClean="0">
                <a:solidFill>
                  <a:srgbClr val="FF0000"/>
                </a:solidFill>
              </a:rPr>
              <a:t>most beautiful</a:t>
            </a:r>
            <a:r>
              <a:rPr lang="en-IE" sz="3200" dirty="0" smtClean="0"/>
              <a:t> city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5811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Expensive, interesting,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18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en-IE" sz="2400" dirty="0" smtClean="0"/>
              <a:t>More/Most</a:t>
            </a:r>
            <a:endParaRPr lang="en-IE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926103"/>
              </p:ext>
            </p:extLst>
          </p:nvPr>
        </p:nvGraphicFramePr>
        <p:xfrm>
          <a:off x="251520" y="764704"/>
          <a:ext cx="8640961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401"/>
                <a:gridCol w="3175509"/>
                <a:gridCol w="4018051"/>
              </a:tblGrid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Worried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Worried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most worried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Boring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boring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most boring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Careful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careful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most careful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Beautiful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beautiful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most beautiful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Peaceful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peaceful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most peaceful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Thoughtful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thoughtful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most thoughtful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Useless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useless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most useless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Expensive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expensive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most expensive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Dangerous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dangerous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</a:t>
                      </a:r>
                      <a:r>
                        <a:rPr lang="en-IE" baseline="0" dirty="0" smtClean="0"/>
                        <a:t> most dangerous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Difficult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difficult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</a:t>
                      </a:r>
                      <a:r>
                        <a:rPr lang="en-IE" baseline="0" dirty="0" smtClean="0"/>
                        <a:t> most difficult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Exciting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</a:t>
                      </a:r>
                      <a:r>
                        <a:rPr lang="en-IE" baseline="0" dirty="0" smtClean="0"/>
                        <a:t> exciting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most exciting</a:t>
                      </a:r>
                      <a:endParaRPr lang="en-IE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IE" dirty="0" smtClean="0"/>
                        <a:t>Ridiculous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ridiculous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The most ridiculous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01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504056"/>
          </a:xfrm>
        </p:spPr>
        <p:txBody>
          <a:bodyPr>
            <a:normAutofit/>
          </a:bodyPr>
          <a:lstStyle/>
          <a:p>
            <a:r>
              <a:rPr lang="en-IE" sz="1800" dirty="0" smtClean="0"/>
              <a:t>Irregular Comparative &amp; Superlatives</a:t>
            </a:r>
            <a:endParaRPr lang="en-IE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526872"/>
              </p:ext>
            </p:extLst>
          </p:nvPr>
        </p:nvGraphicFramePr>
        <p:xfrm>
          <a:off x="107504" y="620689"/>
          <a:ext cx="8928992" cy="625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92"/>
                <a:gridCol w="1834172"/>
                <a:gridCol w="1584876"/>
                <a:gridCol w="3168352"/>
              </a:tblGrid>
              <a:tr h="426281">
                <a:tc>
                  <a:txBody>
                    <a:bodyPr/>
                    <a:lstStyle/>
                    <a:p>
                      <a:r>
                        <a:rPr lang="en-IE" dirty="0" smtClean="0"/>
                        <a:t>Adjective/Adverb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Comparative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Superlative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Comments</a:t>
                      </a:r>
                      <a:endParaRPr lang="en-IE" dirty="0"/>
                    </a:p>
                  </a:txBody>
                  <a:tcPr/>
                </a:tc>
              </a:tr>
              <a:tr h="432201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Good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Better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Best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/>
                </a:tc>
              </a:tr>
              <a:tr h="432201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Well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Better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Best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/>
                </a:tc>
              </a:tr>
              <a:tr h="74599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Bad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Worse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Worst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We can also say more/most badly</a:t>
                      </a:r>
                      <a:endParaRPr lang="en-IE" sz="1800" b="1" dirty="0"/>
                    </a:p>
                  </a:txBody>
                  <a:tcPr/>
                </a:tc>
              </a:tr>
              <a:tr h="1705121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Far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Farther</a:t>
                      </a:r>
                    </a:p>
                    <a:p>
                      <a:r>
                        <a:rPr lang="en-IE" sz="2800" b="1" dirty="0" smtClean="0"/>
                        <a:t>Further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Farthest</a:t>
                      </a:r>
                    </a:p>
                    <a:p>
                      <a:r>
                        <a:rPr lang="en-IE" sz="2800" b="1" dirty="0" smtClean="0"/>
                        <a:t>Furthest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We use farther and farthest </a:t>
                      </a:r>
                      <a:r>
                        <a:rPr lang="en-IE" sz="1800" b="1" baseline="0" dirty="0" smtClean="0"/>
                        <a:t> to refer to distance. Further and furthest have abstract meaning (e.g. I don’t want to discuss this any further</a:t>
                      </a:r>
                      <a:endParaRPr lang="en-IE" sz="1800" b="1" dirty="0"/>
                    </a:p>
                  </a:txBody>
                  <a:tcPr/>
                </a:tc>
              </a:tr>
              <a:tr h="2344541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Old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Elder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Eldest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Old and older are the standard forms. We use elder and eldest only to talk about family relationships and only normally before a noun e.g. We say my elder brother but</a:t>
                      </a:r>
                      <a:r>
                        <a:rPr lang="en-IE" sz="1800" b="1" baseline="0" dirty="0" smtClean="0"/>
                        <a:t> not my brother is elder than me).</a:t>
                      </a:r>
                      <a:endParaRPr lang="en-IE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87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E" dirty="0" smtClean="0"/>
              <a:t>Irregular Comparative Adjectives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1988840"/>
            <a:ext cx="33123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/>
              <a:t>The traffic in London is </a:t>
            </a:r>
            <a:r>
              <a:rPr lang="en-IE" sz="2800" b="1" dirty="0" smtClean="0">
                <a:solidFill>
                  <a:srgbClr val="FF0000"/>
                </a:solidFill>
              </a:rPr>
              <a:t>bad</a:t>
            </a:r>
          </a:p>
          <a:p>
            <a:endParaRPr lang="en-IE" b="1" dirty="0"/>
          </a:p>
        </p:txBody>
      </p:sp>
      <p:pic>
        <p:nvPicPr>
          <p:cNvPr id="1031" name="Picture 7" descr="C:\Users\admin\AppData\Local\Microsoft\Windows\Temporary Internet Files\Content.IE5\YGP04A63\MP9003860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647220"/>
            <a:ext cx="1990666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923928" y="249289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admin\AppData\Local\Microsoft\Windows\Temporary Internet Files\Content.IE5\P6ZN0SJR\MP90014554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199066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63888" y="3069124"/>
            <a:ext cx="3240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b</a:t>
            </a:r>
            <a:r>
              <a:rPr lang="en-IE" sz="2800" b="1" dirty="0" smtClean="0"/>
              <a:t>ut in my opinion the traffic in Rome is </a:t>
            </a:r>
            <a:r>
              <a:rPr lang="en-IE" sz="2800" b="1" dirty="0" smtClean="0">
                <a:solidFill>
                  <a:srgbClr val="FF0000"/>
                </a:solidFill>
              </a:rPr>
              <a:t>worse (comparative)</a:t>
            </a:r>
          </a:p>
          <a:p>
            <a:endParaRPr lang="en-IE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07904" y="4509120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5257800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/>
              <a:t>The traffic in London is </a:t>
            </a:r>
            <a:r>
              <a:rPr lang="en-IE" sz="2800" b="1" dirty="0" smtClean="0">
                <a:solidFill>
                  <a:srgbClr val="FF0000"/>
                </a:solidFill>
              </a:rPr>
              <a:t>better</a:t>
            </a:r>
            <a:r>
              <a:rPr lang="en-IE" sz="2800" b="1" dirty="0" smtClean="0"/>
              <a:t>  than the traffic in Rome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31710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Comparative: One syllable adjective</a:t>
            </a:r>
            <a:endParaRPr lang="en-IE" dirty="0"/>
          </a:p>
        </p:txBody>
      </p:sp>
      <p:pic>
        <p:nvPicPr>
          <p:cNvPr id="1026" name="Picture 2" descr="C:\Users\admin\AppData\Local\Microsoft\Windows\Temporary Internet Files\Content.IE5\IM9L5JK2\MC900078704[1].wm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2" b="1110"/>
          <a:stretch/>
        </p:blipFill>
        <p:spPr bwMode="auto">
          <a:xfrm>
            <a:off x="1763688" y="1412776"/>
            <a:ext cx="1122275" cy="44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91683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John is tall</a:t>
            </a:r>
            <a:endParaRPr lang="en-IE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91880" y="3356992"/>
            <a:ext cx="22322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22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E" dirty="0" smtClean="0"/>
              <a:t>Irregular Superlative Adjectives</a:t>
            </a:r>
            <a:endParaRPr lang="en-IE" dirty="0"/>
          </a:p>
        </p:txBody>
      </p:sp>
      <p:pic>
        <p:nvPicPr>
          <p:cNvPr id="1031" name="Picture 7" descr="C:\Users\admin\AppData\Local\Microsoft\Windows\Temporary Internet Files\Content.IE5\YGP04A63\MP9003860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647220"/>
            <a:ext cx="1990666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AppData\Local\Microsoft\Windows\Temporary Internet Files\Content.IE5\P6ZN0SJR\MP90014554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199066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AppData\Local\Microsoft\Windows\Temporary Internet Files\Content.IE5\XVF9MEH3\MP90040530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48332"/>
            <a:ext cx="1944217" cy="18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132856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They say the traffic in Rome is </a:t>
            </a:r>
            <a:r>
              <a:rPr lang="en-IE" sz="3200" b="1" dirty="0" smtClean="0">
                <a:solidFill>
                  <a:srgbClr val="FF0000"/>
                </a:solidFill>
              </a:rPr>
              <a:t>the worst </a:t>
            </a:r>
            <a:r>
              <a:rPr lang="en-IE" sz="3200" dirty="0" smtClean="0"/>
              <a:t>in the world but it’s </a:t>
            </a:r>
            <a:r>
              <a:rPr lang="en-IE" sz="3200" b="1" dirty="0" smtClean="0">
                <a:solidFill>
                  <a:srgbClr val="FF0000"/>
                </a:solidFill>
              </a:rPr>
              <a:t>the best </a:t>
            </a:r>
            <a:r>
              <a:rPr lang="en-IE" sz="3200" dirty="0" smtClean="0"/>
              <a:t>place to visit in Italy.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4015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Comparisons of Expressions of </a:t>
            </a:r>
            <a:r>
              <a:rPr lang="en-IE" sz="4900" dirty="0" smtClean="0"/>
              <a:t>quantity</a:t>
            </a:r>
            <a:endParaRPr lang="en-IE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b="1" dirty="0" smtClean="0"/>
              <a:t>More</a:t>
            </a:r>
          </a:p>
          <a:p>
            <a:r>
              <a:rPr lang="en-IE" sz="4000" b="1" dirty="0" smtClean="0"/>
              <a:t>Most</a:t>
            </a:r>
          </a:p>
          <a:p>
            <a:r>
              <a:rPr lang="en-IE" sz="4000" b="1" dirty="0" smtClean="0"/>
              <a:t>Fewer</a:t>
            </a:r>
          </a:p>
          <a:p>
            <a:r>
              <a:rPr lang="en-IE" sz="4000" b="1" dirty="0" smtClean="0"/>
              <a:t>Fewest</a:t>
            </a:r>
          </a:p>
          <a:p>
            <a:r>
              <a:rPr lang="en-IE" sz="4000" b="1" dirty="0" smtClean="0"/>
              <a:t>Less</a:t>
            </a:r>
          </a:p>
          <a:p>
            <a:r>
              <a:rPr lang="en-IE" sz="4000" b="1" dirty="0" smtClean="0"/>
              <a:t>Least</a:t>
            </a:r>
            <a:endParaRPr lang="en-IE" sz="4000" b="1" dirty="0"/>
          </a:p>
        </p:txBody>
      </p:sp>
      <p:sp>
        <p:nvSpPr>
          <p:cNvPr id="4" name="Right Brace 3"/>
          <p:cNvSpPr/>
          <p:nvPr/>
        </p:nvSpPr>
        <p:spPr>
          <a:xfrm>
            <a:off x="2555776" y="1772816"/>
            <a:ext cx="360040" cy="3312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3491880" y="324433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/>
              <a:t>Quantity: We can count or measure</a:t>
            </a:r>
            <a:endParaRPr lang="en-IE" sz="40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22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Expressions of quantity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E.G. There are </a:t>
            </a:r>
            <a:r>
              <a:rPr lang="en-IE" b="1" dirty="0" smtClean="0">
                <a:solidFill>
                  <a:srgbClr val="FF0000"/>
                </a:solidFill>
              </a:rPr>
              <a:t>more people </a:t>
            </a:r>
            <a:r>
              <a:rPr lang="en-IE" dirty="0" smtClean="0"/>
              <a:t>in Irish prisons than there were in 1990.</a:t>
            </a:r>
          </a:p>
          <a:p>
            <a:r>
              <a:rPr lang="en-IE" dirty="0" smtClean="0"/>
              <a:t>Many European cities have problems of traffic congestion but Athens is supposed to have </a:t>
            </a:r>
            <a:r>
              <a:rPr lang="en-IE" b="1" dirty="0" smtClean="0">
                <a:solidFill>
                  <a:srgbClr val="FF0000"/>
                </a:solidFill>
              </a:rPr>
              <a:t>the</a:t>
            </a:r>
            <a:r>
              <a:rPr lang="en-IE" dirty="0" smtClean="0"/>
              <a:t> </a:t>
            </a:r>
            <a:r>
              <a:rPr lang="en-IE" b="1" dirty="0" smtClean="0">
                <a:solidFill>
                  <a:srgbClr val="FF0000"/>
                </a:solidFill>
              </a:rPr>
              <a:t>most </a:t>
            </a:r>
            <a:r>
              <a:rPr lang="en-IE" dirty="0" smtClean="0"/>
              <a:t>problems</a:t>
            </a:r>
          </a:p>
          <a:p>
            <a:r>
              <a:rPr lang="en-IE" dirty="0" smtClean="0"/>
              <a:t>Fewer and fewer school leavers want to study classics.</a:t>
            </a:r>
          </a:p>
          <a:p>
            <a:r>
              <a:rPr lang="en-IE" dirty="0" smtClean="0"/>
              <a:t>I have the least financial expertise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24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Irregular Comparative &amp; Superlatives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084431"/>
              </p:ext>
            </p:extLst>
          </p:nvPr>
        </p:nvGraphicFramePr>
        <p:xfrm>
          <a:off x="323528" y="1268760"/>
          <a:ext cx="849694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369"/>
                <a:gridCol w="2797457"/>
                <a:gridCol w="2128119"/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 smtClean="0"/>
                        <a:t>Quantifier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Comparative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Superlative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A lot/much/many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more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most</a:t>
                      </a:r>
                      <a:endParaRPr lang="en-IE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A few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fewer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fewest </a:t>
                      </a:r>
                      <a:endParaRPr lang="en-IE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A little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less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least</a:t>
                      </a:r>
                      <a:endParaRPr lang="en-IE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335699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800" b="1" dirty="0" smtClean="0"/>
              <a:t>We use most, fewest and least in expressions with have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b="1" dirty="0" smtClean="0"/>
              <a:t>I </a:t>
            </a:r>
            <a:r>
              <a:rPr lang="en-IE" sz="2800" b="1" dirty="0" smtClean="0">
                <a:solidFill>
                  <a:srgbClr val="FF0000"/>
                </a:solidFill>
              </a:rPr>
              <a:t>have the least </a:t>
            </a:r>
            <a:r>
              <a:rPr lang="en-IE" sz="2800" b="1" dirty="0" smtClean="0"/>
              <a:t>financial expertise</a:t>
            </a:r>
            <a:endParaRPr lang="en-IE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85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Comparative: One syllable adjective = Add </a:t>
            </a:r>
            <a:r>
              <a:rPr lang="en-IE" dirty="0" err="1" smtClean="0"/>
              <a:t>er</a:t>
            </a:r>
            <a:endParaRPr lang="en-IE" dirty="0"/>
          </a:p>
        </p:txBody>
      </p:sp>
      <p:pic>
        <p:nvPicPr>
          <p:cNvPr id="1026" name="Picture 2" descr="C:\Users\admin\AppData\Local\Microsoft\Windows\Temporary Internet Files\Content.IE5\IM9L5JK2\MC900078704[1].wm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2" b="1110"/>
          <a:stretch/>
        </p:blipFill>
        <p:spPr bwMode="auto">
          <a:xfrm>
            <a:off x="1763688" y="1556792"/>
            <a:ext cx="1122275" cy="42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39" y="1268760"/>
            <a:ext cx="112236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7728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John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195748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Mario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46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Comparative: One syllable adjective</a:t>
            </a:r>
            <a:endParaRPr lang="en-IE" dirty="0"/>
          </a:p>
        </p:txBody>
      </p:sp>
      <p:pic>
        <p:nvPicPr>
          <p:cNvPr id="1026" name="Picture 2" descr="C:\Users\admin\AppData\Local\Microsoft\Windows\Temporary Internet Files\Content.IE5\IM9L5JK2\MC900078704[1].wm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2" b="1110"/>
          <a:stretch/>
        </p:blipFill>
        <p:spPr bwMode="auto">
          <a:xfrm>
            <a:off x="1763688" y="1556792"/>
            <a:ext cx="1122275" cy="42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916832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John is tall</a:t>
            </a:r>
          </a:p>
          <a:p>
            <a:r>
              <a:rPr lang="en-IE" sz="3200" b="1" dirty="0"/>
              <a:t>b</a:t>
            </a:r>
            <a:r>
              <a:rPr lang="en-IE" sz="3200" b="1" dirty="0" smtClean="0"/>
              <a:t>ut Mario is tall</a:t>
            </a:r>
            <a:r>
              <a:rPr lang="en-IE" sz="3200" b="1" dirty="0" smtClean="0">
                <a:solidFill>
                  <a:srgbClr val="FF0000"/>
                </a:solidFill>
              </a:rPr>
              <a:t>er</a:t>
            </a:r>
            <a:r>
              <a:rPr lang="en-IE" sz="3200" b="1" dirty="0" smtClean="0"/>
              <a:t> than John.</a:t>
            </a:r>
          </a:p>
          <a:p>
            <a:endParaRPr lang="en-IE" sz="3200" b="1" dirty="0"/>
          </a:p>
          <a:p>
            <a:r>
              <a:rPr lang="en-IE" sz="3200" b="1" dirty="0" smtClean="0"/>
              <a:t>John is short</a:t>
            </a:r>
            <a:r>
              <a:rPr lang="en-IE" sz="3200" b="1" dirty="0" smtClean="0">
                <a:solidFill>
                  <a:srgbClr val="FF0000"/>
                </a:solidFill>
              </a:rPr>
              <a:t>er/smaller</a:t>
            </a:r>
            <a:r>
              <a:rPr lang="en-IE" sz="3200" b="1" dirty="0" smtClean="0"/>
              <a:t> than Mario</a:t>
            </a:r>
            <a:endParaRPr lang="en-IE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39" y="1268760"/>
            <a:ext cx="112236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148064" y="1988840"/>
            <a:ext cx="2130475" cy="50405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915816" y="2492896"/>
            <a:ext cx="1368152" cy="15121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4" y="5805264"/>
            <a:ext cx="538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Rule: You add </a:t>
            </a:r>
            <a:r>
              <a:rPr lang="en-IE" b="1" dirty="0" smtClean="0">
                <a:solidFill>
                  <a:srgbClr val="FF0000"/>
                </a:solidFill>
              </a:rPr>
              <a:t>ER </a:t>
            </a:r>
            <a:r>
              <a:rPr lang="en-IE" dirty="0" smtClean="0"/>
              <a:t>when comparing heights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5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16" y="27856"/>
            <a:ext cx="8234139" cy="66484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Superlative: One syllable adjective = add </a:t>
            </a:r>
            <a:r>
              <a:rPr lang="en-IE" sz="2400" b="1" dirty="0" err="1" smtClean="0">
                <a:solidFill>
                  <a:srgbClr val="FF0000"/>
                </a:solidFill>
              </a:rPr>
              <a:t>est</a:t>
            </a:r>
            <a:endParaRPr lang="en-IE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IM9L5JK2\MC900078704[1].wm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2" b="1110"/>
          <a:stretch/>
        </p:blipFill>
        <p:spPr bwMode="auto">
          <a:xfrm>
            <a:off x="1763688" y="1556792"/>
            <a:ext cx="1122275" cy="42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112236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1122363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09329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John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6093296"/>
            <a:ext cx="112236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Mario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Sam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0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17" y="27856"/>
            <a:ext cx="8229600" cy="11430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Superlative: One syllable</a:t>
            </a:r>
            <a:endParaRPr lang="en-IE" sz="2400" dirty="0"/>
          </a:p>
        </p:txBody>
      </p:sp>
      <p:pic>
        <p:nvPicPr>
          <p:cNvPr id="1026" name="Picture 2" descr="C:\Users\admin\AppData\Local\Microsoft\Windows\Temporary Internet Files\Content.IE5\IM9L5JK2\MC900078704[1].wm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2" b="1110"/>
          <a:stretch/>
        </p:blipFill>
        <p:spPr bwMode="auto">
          <a:xfrm>
            <a:off x="1691680" y="1460732"/>
            <a:ext cx="1122275" cy="42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79910"/>
            <a:ext cx="112236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1122363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84846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John is  tall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60932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Mario is tall</a:t>
            </a:r>
            <a:r>
              <a:rPr lang="en-IE" b="1" dirty="0" smtClean="0">
                <a:solidFill>
                  <a:srgbClr val="FF0000"/>
                </a:solidFill>
              </a:rPr>
              <a:t>er</a:t>
            </a:r>
            <a:r>
              <a:rPr lang="en-IE" dirty="0" smtClean="0"/>
              <a:t> than John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60932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Sam is the tall</a:t>
            </a:r>
            <a:r>
              <a:rPr lang="en-IE" b="1" dirty="0" smtClean="0">
                <a:solidFill>
                  <a:srgbClr val="FF0000"/>
                </a:solidFill>
              </a:rPr>
              <a:t>est</a:t>
            </a:r>
            <a:r>
              <a:rPr lang="en-IE" dirty="0" smtClean="0"/>
              <a:t> of the three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91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Summary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9" y="1340768"/>
            <a:ext cx="8088877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87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Rules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" y="1039965"/>
            <a:ext cx="8881568" cy="526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Comparatives &amp; Superlatives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81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1444</Words>
  <Application>Microsoft Office PowerPoint</Application>
  <PresentationFormat>On-screen Show (4:3)</PresentationFormat>
  <Paragraphs>275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Comparatives and Superlatives</vt:lpstr>
      <vt:lpstr>Explanation</vt:lpstr>
      <vt:lpstr>Comparative: One syllable adjective</vt:lpstr>
      <vt:lpstr>Comparative: One syllable adjective = Add er</vt:lpstr>
      <vt:lpstr>Comparative: One syllable adjective</vt:lpstr>
      <vt:lpstr>Superlative: One syllable adjective = add est</vt:lpstr>
      <vt:lpstr>Superlative: One syllable</vt:lpstr>
      <vt:lpstr>Summary</vt:lpstr>
      <vt:lpstr>Rules</vt:lpstr>
      <vt:lpstr>One Syllable Adjective</vt:lpstr>
      <vt:lpstr>Examples</vt:lpstr>
      <vt:lpstr>Comparative: One syllable adjectives ending in e just add on r</vt:lpstr>
      <vt:lpstr>Comparative: One syllable adjectives ending in e just add on r</vt:lpstr>
      <vt:lpstr>Superlative: One syllable adjectives ending in e just add on st</vt:lpstr>
      <vt:lpstr>Examples of One Syllable Adjectives ending in E</vt:lpstr>
      <vt:lpstr>Summary</vt:lpstr>
      <vt:lpstr>Comparative One syllable adjectives ending in consonant-vowel-consonant</vt:lpstr>
      <vt:lpstr>Comparative One syllable adjectives ending in consonant-vowel-consonant</vt:lpstr>
      <vt:lpstr>Examples of Consonant/Vowel/Consonant</vt:lpstr>
      <vt:lpstr>To discuss feelings: 2 syllable adjectives you replace y with I </vt:lpstr>
      <vt:lpstr>Examples: Y changes to I</vt:lpstr>
      <vt:lpstr>Two Syllable Adjectives &amp; Adverbs</vt:lpstr>
      <vt:lpstr>Most Common Two Syllable Adjectives</vt:lpstr>
      <vt:lpstr>Three Syllable Adjectives</vt:lpstr>
      <vt:lpstr>Comparative of two or more syllables</vt:lpstr>
      <vt:lpstr>Superlative of two or more syllables</vt:lpstr>
      <vt:lpstr>More/Most</vt:lpstr>
      <vt:lpstr>Irregular Comparative &amp; Superlatives</vt:lpstr>
      <vt:lpstr>Irregular Comparative Adjectives</vt:lpstr>
      <vt:lpstr>Irregular Superlative Adjectives</vt:lpstr>
      <vt:lpstr>Comparisons of Expressions of quantity</vt:lpstr>
      <vt:lpstr>Expressions of quantity</vt:lpstr>
      <vt:lpstr>Irregular Comparative &amp; Superlatives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Comparatives and Superlatives</dc:title>
  <dc:creator>admin</dc:creator>
  <cp:lastModifiedBy>admin</cp:lastModifiedBy>
  <cp:revision>71</cp:revision>
  <cp:lastPrinted>2012-11-15T12:13:35Z</cp:lastPrinted>
  <dcterms:created xsi:type="dcterms:W3CDTF">2012-11-01T20:25:42Z</dcterms:created>
  <dcterms:modified xsi:type="dcterms:W3CDTF">2013-01-24T23:04:25Z</dcterms:modified>
</cp:coreProperties>
</file>