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1" r:id="rId12"/>
    <p:sldId id="266" r:id="rId13"/>
    <p:sldId id="267" r:id="rId14"/>
    <p:sldId id="272" r:id="rId15"/>
    <p:sldId id="273" r:id="rId16"/>
    <p:sldId id="274" r:id="rId17"/>
    <p:sldId id="275" r:id="rId18"/>
    <p:sldId id="276" r:id="rId19"/>
    <p:sldId id="268" r:id="rId20"/>
    <p:sldId id="277" r:id="rId21"/>
    <p:sldId id="278" r:id="rId22"/>
    <p:sldId id="270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F28E33-547B-4EC7-950B-B5EA4C135566}" type="datetimeFigureOut">
              <a:rPr lang="en-GB" smtClean="0"/>
              <a:t>11/02/2015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5CDF58-5364-4E98-AFDC-F3E083EB10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6030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5CDF58-5364-4E98-AFDC-F3E083EB1087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85146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045B6-95B4-4346-BDC9-88BEDE391C94}" type="datetimeFigureOut">
              <a:rPr lang="en-GB" smtClean="0"/>
              <a:t>11/02/2015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31C84-33C8-456B-8C18-A7D2895EBF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5269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045B6-95B4-4346-BDC9-88BEDE391C94}" type="datetimeFigureOut">
              <a:rPr lang="en-GB" smtClean="0"/>
              <a:t>11/02/2015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31C84-33C8-456B-8C18-A7D2895EBF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4016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045B6-95B4-4346-BDC9-88BEDE391C94}" type="datetimeFigureOut">
              <a:rPr lang="en-GB" smtClean="0"/>
              <a:t>11/02/2015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31C84-33C8-456B-8C18-A7D2895EBF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8456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045B6-95B4-4346-BDC9-88BEDE391C94}" type="datetimeFigureOut">
              <a:rPr lang="en-GB" smtClean="0"/>
              <a:t>11/02/2015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31C84-33C8-456B-8C18-A7D2895EBF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7304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045B6-95B4-4346-BDC9-88BEDE391C94}" type="datetimeFigureOut">
              <a:rPr lang="en-GB" smtClean="0"/>
              <a:t>11/02/2015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31C84-33C8-456B-8C18-A7D2895EBF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2092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045B6-95B4-4346-BDC9-88BEDE391C94}" type="datetimeFigureOut">
              <a:rPr lang="en-GB" smtClean="0"/>
              <a:t>11/02/2015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31C84-33C8-456B-8C18-A7D2895EBF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5852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045B6-95B4-4346-BDC9-88BEDE391C94}" type="datetimeFigureOut">
              <a:rPr lang="en-GB" smtClean="0"/>
              <a:t>11/02/2015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31C84-33C8-456B-8C18-A7D2895EBF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7075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045B6-95B4-4346-BDC9-88BEDE391C94}" type="datetimeFigureOut">
              <a:rPr lang="en-GB" smtClean="0"/>
              <a:t>11/02/2015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31C84-33C8-456B-8C18-A7D2895EBF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8918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045B6-95B4-4346-BDC9-88BEDE391C94}" type="datetimeFigureOut">
              <a:rPr lang="en-GB" smtClean="0"/>
              <a:t>11/02/2015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31C84-33C8-456B-8C18-A7D2895EBF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3709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045B6-95B4-4346-BDC9-88BEDE391C94}" type="datetimeFigureOut">
              <a:rPr lang="en-GB" smtClean="0"/>
              <a:t>11/02/2015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31C84-33C8-456B-8C18-A7D2895EBF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9920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045B6-95B4-4346-BDC9-88BEDE391C94}" type="datetimeFigureOut">
              <a:rPr lang="en-GB" smtClean="0"/>
              <a:t>11/02/2015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31C84-33C8-456B-8C18-A7D2895EBF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3518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0045B6-95B4-4346-BDC9-88BEDE391C94}" type="datetimeFigureOut">
              <a:rPr lang="en-GB" smtClean="0"/>
              <a:t>11/02/2015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231C84-33C8-456B-8C18-A7D2895EBF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807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nglish-bangla.com/grammar/clause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nglish-bangla.com/grammar/kindsofsentence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 smtClean="0">
                <a:effectLst/>
              </a:rPr>
              <a:t>Kinds of Sentence: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04257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/>
              </a:rPr>
              <a:t> Simple Sentences:</a:t>
            </a:r>
            <a:br>
              <a:rPr lang="en-GB" b="1" dirty="0" smtClean="0">
                <a:effectLst/>
              </a:rPr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b="1" dirty="0" smtClean="0"/>
              <a:t>A </a:t>
            </a:r>
            <a:r>
              <a:rPr lang="en-GB" dirty="0" smtClean="0">
                <a:effectLst/>
              </a:rPr>
              <a:t>Simple sentence is structured with only one subject and one finite verb. </a:t>
            </a:r>
            <a:br>
              <a:rPr lang="en-GB" dirty="0" smtClean="0">
                <a:effectLst/>
              </a:rPr>
            </a:br>
            <a:r>
              <a:rPr lang="en-GB" dirty="0" smtClean="0">
                <a:effectLst/>
              </a:rPr>
              <a:t>A simple sentence has only one independent </a:t>
            </a:r>
            <a:r>
              <a:rPr lang="en-GB" dirty="0" smtClean="0">
                <a:effectLst/>
                <a:hlinkClick r:id="rId2"/>
              </a:rPr>
              <a:t>clause</a:t>
            </a:r>
            <a:r>
              <a:rPr lang="en-GB" dirty="0" smtClean="0">
                <a:effectLst/>
              </a:rPr>
              <a:t>.</a:t>
            </a:r>
          </a:p>
          <a:p>
            <a:r>
              <a:rPr lang="en-GB" b="1" dirty="0" smtClean="0">
                <a:effectLst/>
              </a:rPr>
              <a:t>Pattern: </a:t>
            </a:r>
            <a:r>
              <a:rPr lang="en-GB" dirty="0" smtClean="0">
                <a:effectLst/>
              </a:rPr>
              <a:t/>
            </a:r>
            <a:br>
              <a:rPr lang="en-GB" dirty="0" smtClean="0">
                <a:effectLst/>
              </a:rPr>
            </a:br>
            <a:r>
              <a:rPr lang="en-GB" b="1" dirty="0" smtClean="0">
                <a:effectLst/>
              </a:rPr>
              <a:t>Subject + finite verb + complement</a:t>
            </a:r>
            <a:r>
              <a:rPr lang="en-GB" dirty="0" smtClean="0">
                <a:effectLst/>
              </a:rPr>
              <a:t/>
            </a:r>
            <a:br>
              <a:rPr lang="en-GB" dirty="0" smtClean="0">
                <a:effectLst/>
              </a:rPr>
            </a:br>
            <a:r>
              <a:rPr lang="en-GB" b="1" dirty="0" smtClean="0">
                <a:effectLst/>
              </a:rPr>
              <a:t>Example:</a:t>
            </a:r>
            <a:r>
              <a:rPr lang="en-GB" dirty="0" smtClean="0">
                <a:effectLst/>
              </a:rPr>
              <a:t> </a:t>
            </a:r>
          </a:p>
          <a:p>
            <a:r>
              <a:rPr lang="en-GB" dirty="0" smtClean="0">
                <a:effectLst/>
              </a:rPr>
              <a:t>- China is a very populated country..</a:t>
            </a:r>
            <a:br>
              <a:rPr lang="en-GB" dirty="0" smtClean="0">
                <a:effectLst/>
              </a:rPr>
            </a:br>
            <a:r>
              <a:rPr lang="en-GB" dirty="0" smtClean="0">
                <a:effectLst/>
              </a:rPr>
              <a:t>- Life is not a bed of roses</a:t>
            </a:r>
            <a:br>
              <a:rPr lang="en-GB" dirty="0" smtClean="0">
                <a:effectLst/>
              </a:rPr>
            </a:br>
            <a:r>
              <a:rPr lang="en-GB" dirty="0" smtClean="0">
                <a:effectLst/>
              </a:rPr>
              <a:t>- Humans are  superior beings </a:t>
            </a:r>
            <a:r>
              <a:rPr lang="en-GB" dirty="0"/>
              <a:t>o</a:t>
            </a:r>
            <a:r>
              <a:rPr lang="en-GB" dirty="0" smtClean="0">
                <a:effectLst/>
              </a:rPr>
              <a:t>n this planet.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38134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Summary: Simple Sentence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effectLst/>
              </a:rPr>
              <a:t>A simple sentence has only one clause:</a:t>
            </a:r>
          </a:p>
          <a:p>
            <a:pPr marL="0" indent="0">
              <a:buNone/>
            </a:pPr>
            <a:r>
              <a:rPr lang="en-GB" dirty="0" smtClean="0">
                <a:effectLst/>
              </a:rPr>
              <a:t> The children were laughing. </a:t>
            </a:r>
          </a:p>
          <a:p>
            <a:pPr marL="0" indent="0">
              <a:buNone/>
            </a:pPr>
            <a:endParaRPr lang="en-GB" dirty="0" smtClean="0">
              <a:effectLst/>
            </a:endParaRPr>
          </a:p>
          <a:p>
            <a:pPr marL="0" indent="0">
              <a:buNone/>
            </a:pPr>
            <a:r>
              <a:rPr lang="en-GB" dirty="0" smtClean="0">
                <a:effectLst/>
              </a:rPr>
              <a:t>John wanted a new bicycle.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>
                <a:effectLst/>
              </a:rPr>
              <a:t> All the girls are learning English. -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31390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/>
              </a:rPr>
              <a:t>Complex Sentences:</a:t>
            </a:r>
            <a:br>
              <a:rPr lang="en-GB" b="1" dirty="0" smtClean="0">
                <a:effectLst/>
              </a:rPr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b="1" dirty="0" smtClean="0">
              <a:effectLst/>
            </a:endParaRPr>
          </a:p>
          <a:p>
            <a:pPr marL="0" indent="0">
              <a:buNone/>
            </a:pPr>
            <a:r>
              <a:rPr lang="en-GB" b="1" dirty="0" smtClean="0"/>
              <a:t>B</a:t>
            </a:r>
            <a:r>
              <a:rPr lang="en-GB" b="1" dirty="0" smtClean="0">
                <a:effectLst/>
              </a:rPr>
              <a:t>. </a:t>
            </a:r>
            <a:r>
              <a:rPr lang="en-GB" dirty="0" smtClean="0">
                <a:effectLst/>
              </a:rPr>
              <a:t>A sentence consisting of one principal clause and one or more sub-ordinate clauses is a complex sentence.</a:t>
            </a:r>
          </a:p>
          <a:p>
            <a:r>
              <a:rPr lang="en-GB" b="1" dirty="0" smtClean="0">
                <a:effectLst/>
              </a:rPr>
              <a:t>Example:</a:t>
            </a:r>
            <a:r>
              <a:rPr lang="en-GB" dirty="0" smtClean="0">
                <a:effectLst/>
              </a:rPr>
              <a:t/>
            </a:r>
            <a:br>
              <a:rPr lang="en-GB" dirty="0" smtClean="0">
                <a:effectLst/>
              </a:rPr>
            </a:br>
            <a:r>
              <a:rPr lang="en-GB" dirty="0" smtClean="0">
                <a:effectLst/>
              </a:rPr>
              <a:t>- If you work hard, you will shine in life. (Here, ‘if you work hard’ is sub-ordinate clause and ‘you will shine in life’ is Main or principal clause)</a:t>
            </a:r>
          </a:p>
          <a:p>
            <a:r>
              <a:rPr lang="en-GB" dirty="0" smtClean="0">
                <a:effectLst/>
              </a:rPr>
              <a:t>Sub-ordinate clause begins with </a:t>
            </a:r>
            <a:r>
              <a:rPr lang="en-GB" dirty="0" smtClean="0">
                <a:effectLst/>
                <a:hlinkClick r:id="rId2"/>
              </a:rPr>
              <a:t>conjunctions</a:t>
            </a:r>
            <a:r>
              <a:rPr lang="en-GB" dirty="0" smtClean="0">
                <a:effectLst/>
              </a:rPr>
              <a:t> like who, </a:t>
            </a:r>
            <a:r>
              <a:rPr lang="en-GB" b="1" dirty="0" smtClean="0">
                <a:solidFill>
                  <a:srgbClr val="FF0000"/>
                </a:solidFill>
                <a:effectLst/>
              </a:rPr>
              <a:t>which, that, when, how, where, while, if, whether, because, since, as, though, although, till, until, unless, before, after, so that, whenever, wherever, whoever, whatever etc.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92537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/>
              </a:rPr>
              <a:t>Complex Sentences:</a:t>
            </a:r>
            <a:br>
              <a:rPr lang="en-GB" b="1" dirty="0" smtClean="0">
                <a:effectLst/>
              </a:rPr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 smtClean="0">
                <a:effectLst/>
              </a:rPr>
              <a:t>Example:</a:t>
            </a:r>
            <a:r>
              <a:rPr lang="en-GB" dirty="0" smtClean="0">
                <a:effectLst/>
              </a:rPr>
              <a:t> - I know </a:t>
            </a:r>
            <a:r>
              <a:rPr lang="en-GB" b="1" dirty="0" smtClean="0">
                <a:solidFill>
                  <a:srgbClr val="FF0000"/>
                </a:solidFill>
                <a:effectLst/>
              </a:rPr>
              <a:t>where</a:t>
            </a:r>
            <a:r>
              <a:rPr lang="en-GB" dirty="0" smtClean="0">
                <a:effectLst/>
              </a:rPr>
              <a:t> he lives.</a:t>
            </a:r>
            <a:br>
              <a:rPr lang="en-GB" dirty="0" smtClean="0">
                <a:effectLst/>
              </a:rPr>
            </a:br>
            <a:r>
              <a:rPr lang="en-GB" dirty="0" smtClean="0">
                <a:effectLst/>
              </a:rPr>
              <a:t>- I do not know </a:t>
            </a:r>
            <a:r>
              <a:rPr lang="en-GB" b="1" dirty="0" smtClean="0">
                <a:solidFill>
                  <a:srgbClr val="FF0000"/>
                </a:solidFill>
                <a:effectLst/>
              </a:rPr>
              <a:t>what</a:t>
            </a:r>
            <a:r>
              <a:rPr lang="en-GB" dirty="0" smtClean="0">
                <a:effectLst/>
              </a:rPr>
              <a:t> his name is.</a:t>
            </a:r>
            <a:br>
              <a:rPr lang="en-GB" dirty="0" smtClean="0">
                <a:effectLst/>
              </a:rPr>
            </a:br>
            <a:r>
              <a:rPr lang="en-GB" dirty="0" smtClean="0">
                <a:effectLst/>
              </a:rPr>
              <a:t>- </a:t>
            </a:r>
            <a:r>
              <a:rPr lang="en-GB" b="1" dirty="0" smtClean="0">
                <a:solidFill>
                  <a:srgbClr val="FF0000"/>
                </a:solidFill>
                <a:effectLst/>
              </a:rPr>
              <a:t>While</a:t>
            </a:r>
            <a:r>
              <a:rPr lang="en-GB" dirty="0" smtClean="0">
                <a:solidFill>
                  <a:srgbClr val="FF0000"/>
                </a:solidFill>
                <a:effectLst/>
              </a:rPr>
              <a:t> </a:t>
            </a:r>
            <a:r>
              <a:rPr lang="en-GB" dirty="0" smtClean="0">
                <a:effectLst/>
              </a:rPr>
              <a:t>there is life there is hope</a:t>
            </a:r>
            <a:br>
              <a:rPr lang="en-GB" dirty="0" smtClean="0">
                <a:effectLst/>
              </a:rPr>
            </a:br>
            <a:r>
              <a:rPr lang="en-GB" dirty="0" smtClean="0">
                <a:effectLst/>
              </a:rPr>
              <a:t>- We eat so that we can survive.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30231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 Complex Sentences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effectLst/>
              </a:rPr>
              <a:t>Complex sentences: A complex sentence has a main clause and one or more adverbial clauses. </a:t>
            </a:r>
          </a:p>
          <a:p>
            <a:r>
              <a:rPr lang="en-GB" dirty="0" smtClean="0">
                <a:effectLst/>
              </a:rPr>
              <a:t>Adverbial clauses usually come after the main clause: Her father died when she was very young &gt;&gt;&gt; Her father died (main clause) when (subordinating conjunction) she was very young (adverbial clause) -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04329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 Complex Sentences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effectLst/>
              </a:rPr>
              <a:t>She had a difficult childhood because her father died when she was very young. &gt;&gt;&gt; She had a difficult childhood (main clause) because (subordinating conjunction) her father died (adverbial clause) when (subordinating conjunction) she was very young (adverbial clause). -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44025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 Complex Sentences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u="sng" dirty="0" smtClean="0">
                <a:solidFill>
                  <a:srgbClr val="FF0000"/>
                </a:solidFill>
                <a:effectLst/>
              </a:rPr>
              <a:t>Some subordinate clauses can come in front of the main clause: </a:t>
            </a:r>
            <a:r>
              <a:rPr lang="en-GB" dirty="0" smtClean="0">
                <a:effectLst/>
              </a:rPr>
              <a:t>Although a few snakes are dangerous most of them are quite harmless&gt;&gt;&gt; Although (subordinating conjunction) some snakes are dangerous (adverbial clause) most of them are harmless (main clause).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34933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>
                <a:effectLst/>
              </a:rPr>
              <a:t>A sentence can contain </a:t>
            </a:r>
            <a:r>
              <a:rPr lang="en-GB" b="1" dirty="0" smtClean="0">
                <a:effectLst/>
              </a:rPr>
              <a:t>both </a:t>
            </a:r>
            <a:r>
              <a:rPr lang="en-GB" dirty="0" smtClean="0">
                <a:effectLst/>
              </a:rPr>
              <a:t>subordinate and coordinate clauses:</a:t>
            </a:r>
          </a:p>
          <a:p>
            <a:r>
              <a:rPr lang="en-GB" dirty="0" smtClean="0">
                <a:effectLst/>
              </a:rPr>
              <a:t>Although she has always lived in France, she speaks fluent English because her mother was American and her father was Nigerian </a:t>
            </a:r>
            <a:br>
              <a:rPr lang="en-GB" dirty="0" smtClean="0">
                <a:effectLst/>
              </a:rPr>
            </a:br>
            <a:r>
              <a:rPr lang="en-GB" dirty="0" smtClean="0">
                <a:effectLst/>
              </a:rPr>
              <a:t>&gt;&gt;&gt; </a:t>
            </a:r>
            <a:br>
              <a:rPr lang="en-GB" dirty="0" smtClean="0">
                <a:effectLst/>
              </a:rPr>
            </a:br>
            <a:r>
              <a:rPr lang="en-GB" b="1" dirty="0" smtClean="0">
                <a:effectLst/>
              </a:rPr>
              <a:t>Although</a:t>
            </a:r>
            <a:r>
              <a:rPr lang="en-GB" dirty="0" smtClean="0">
                <a:effectLst/>
              </a:rPr>
              <a:t> (subordinating conjunction) </a:t>
            </a:r>
            <a:br>
              <a:rPr lang="en-GB" dirty="0" smtClean="0">
                <a:effectLst/>
              </a:rPr>
            </a:br>
            <a:r>
              <a:rPr lang="en-GB" b="1" dirty="0" smtClean="0">
                <a:effectLst/>
              </a:rPr>
              <a:t>she has always lived in France </a:t>
            </a:r>
            <a:r>
              <a:rPr lang="en-GB" dirty="0" smtClean="0">
                <a:effectLst/>
              </a:rPr>
              <a:t>(adverbial clause), </a:t>
            </a:r>
            <a:br>
              <a:rPr lang="en-GB" dirty="0" smtClean="0">
                <a:effectLst/>
              </a:rPr>
            </a:br>
            <a:r>
              <a:rPr lang="en-GB" b="1" dirty="0" smtClean="0">
                <a:effectLst/>
              </a:rPr>
              <a:t>she speaks fluent English </a:t>
            </a:r>
            <a:r>
              <a:rPr lang="en-GB" dirty="0" smtClean="0">
                <a:effectLst/>
              </a:rPr>
              <a:t>(main clause) </a:t>
            </a:r>
            <a:br>
              <a:rPr lang="en-GB" dirty="0" smtClean="0">
                <a:effectLst/>
              </a:rPr>
            </a:br>
            <a:r>
              <a:rPr lang="en-GB" b="1" dirty="0" smtClean="0">
                <a:effectLst/>
              </a:rPr>
              <a:t>because</a:t>
            </a:r>
            <a:r>
              <a:rPr lang="en-GB" dirty="0" smtClean="0">
                <a:effectLst/>
              </a:rPr>
              <a:t> (subordinating conjunction) </a:t>
            </a:r>
            <a:br>
              <a:rPr lang="en-GB" dirty="0" smtClean="0">
                <a:effectLst/>
              </a:rPr>
            </a:br>
            <a:r>
              <a:rPr lang="en-GB" b="1" dirty="0" smtClean="0">
                <a:effectLst/>
              </a:rPr>
              <a:t>her mother was American </a:t>
            </a:r>
            <a:r>
              <a:rPr lang="en-GB" dirty="0" smtClean="0">
                <a:effectLst/>
              </a:rPr>
              <a:t>(adverbial clause)</a:t>
            </a:r>
            <a:br>
              <a:rPr lang="en-GB" dirty="0" smtClean="0">
                <a:effectLst/>
              </a:rPr>
            </a:br>
            <a:r>
              <a:rPr lang="en-GB" b="1" dirty="0" smtClean="0">
                <a:effectLst/>
              </a:rPr>
              <a:t>and </a:t>
            </a:r>
            <a:r>
              <a:rPr lang="en-GB" dirty="0" smtClean="0">
                <a:effectLst/>
              </a:rPr>
              <a:t>(coordinating conjunction) </a:t>
            </a:r>
            <a:br>
              <a:rPr lang="en-GB" dirty="0" smtClean="0">
                <a:effectLst/>
              </a:rPr>
            </a:br>
            <a:r>
              <a:rPr lang="en-GB" b="1" dirty="0" smtClean="0">
                <a:effectLst/>
              </a:rPr>
              <a:t>her father was Nigerian </a:t>
            </a:r>
            <a:r>
              <a:rPr lang="en-GB" dirty="0" smtClean="0">
                <a:effectLst/>
              </a:rPr>
              <a:t>(adverbial clause).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18092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4294967295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96" t="44233" r="27454" b="24543"/>
          <a:stretch/>
        </p:blipFill>
        <p:spPr bwMode="auto">
          <a:xfrm>
            <a:off x="184318" y="476672"/>
            <a:ext cx="8636153" cy="597666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36340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/>
              </a:rPr>
              <a:t>Compound Sentences:</a:t>
            </a:r>
            <a:br>
              <a:rPr lang="en-GB" b="1" dirty="0" smtClean="0">
                <a:effectLst/>
              </a:rPr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GB" b="1" dirty="0" smtClean="0"/>
              <a:t>C</a:t>
            </a:r>
            <a:r>
              <a:rPr lang="en-GB" b="1" dirty="0" smtClean="0">
                <a:effectLst/>
              </a:rPr>
              <a:t>. </a:t>
            </a:r>
            <a:r>
              <a:rPr lang="en-GB" dirty="0" smtClean="0">
                <a:effectLst/>
              </a:rPr>
              <a:t>A sentence having more than one principal clauses linked by one or more coordinating conjunctions preceded by a comma is called compound sentence.</a:t>
            </a:r>
          </a:p>
          <a:p>
            <a:r>
              <a:rPr lang="en-GB" dirty="0" smtClean="0">
                <a:effectLst/>
              </a:rPr>
              <a:t>Conjunctions are used in compound sentences are </a:t>
            </a:r>
            <a:r>
              <a:rPr lang="en-GB" b="1" dirty="0" smtClean="0">
                <a:solidFill>
                  <a:srgbClr val="FF0000"/>
                </a:solidFill>
                <a:effectLst/>
              </a:rPr>
              <a:t>and, but, or, for, nor, also, however, moreover, thus, so, therefore, else, still, as well as, accordingly, otherwise, yet, not yet, but also, either or, neither nor, on the contrary etc.</a:t>
            </a:r>
          </a:p>
          <a:p>
            <a:r>
              <a:rPr lang="en-GB" b="1" dirty="0" smtClean="0">
                <a:effectLst/>
              </a:rPr>
              <a:t>Example:</a:t>
            </a:r>
            <a:r>
              <a:rPr lang="en-GB" dirty="0" smtClean="0">
                <a:effectLst/>
              </a:rPr>
              <a:t/>
            </a:r>
            <a:br>
              <a:rPr lang="en-GB" dirty="0" smtClean="0">
                <a:effectLst/>
              </a:rPr>
            </a:br>
            <a:r>
              <a:rPr lang="en-GB" dirty="0" smtClean="0">
                <a:effectLst/>
              </a:rPr>
              <a:t>- Respect others, and others will respect you.</a:t>
            </a:r>
            <a:br>
              <a:rPr lang="en-GB" dirty="0" smtClean="0">
                <a:effectLst/>
              </a:rPr>
            </a:br>
            <a:r>
              <a:rPr lang="en-GB" dirty="0" smtClean="0">
                <a:effectLst/>
              </a:rPr>
              <a:t>- He loves us, but he does not show it.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91037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Kinds of Sentences: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Sentences can be classified into five categories according to the meaning or function(s).</a:t>
            </a:r>
          </a:p>
          <a:p>
            <a:r>
              <a:rPr lang="en-GB" dirty="0" smtClean="0"/>
              <a:t> They are:-</a:t>
            </a:r>
          </a:p>
          <a:p>
            <a:endParaRPr lang="en-GB" dirty="0" smtClean="0"/>
          </a:p>
          <a:p>
            <a:r>
              <a:rPr lang="en-GB" dirty="0" smtClean="0"/>
              <a:t>1.Assertive Sentence.</a:t>
            </a:r>
          </a:p>
          <a:p>
            <a:r>
              <a:rPr lang="en-GB" dirty="0" smtClean="0"/>
              <a:t>2.Interrogative Sentence</a:t>
            </a:r>
          </a:p>
          <a:p>
            <a:r>
              <a:rPr lang="en-GB" dirty="0" smtClean="0"/>
              <a:t>3.Imperative Sentence</a:t>
            </a:r>
          </a:p>
          <a:p>
            <a:r>
              <a:rPr lang="en-GB" dirty="0" smtClean="0"/>
              <a:t>4.Operative Sentence.</a:t>
            </a:r>
          </a:p>
          <a:p>
            <a:r>
              <a:rPr lang="en-GB" dirty="0" smtClean="0"/>
              <a:t>5.Exclamatory Sentence.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49223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 Compound Sentences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effectLst/>
              </a:rPr>
              <a:t>Compound sentences: A compound sentence has two or more clauses: (We stayed behind) and (finished the job) (We stayed behind) and (finished the job), then (we went home)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32310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 Compound Sentences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effectLst/>
              </a:rPr>
              <a:t>The clauses in a compound sentence are joined by co-ordinating conjunctions: John shouted and everybody waved. We looked everywhere but we couldn’t find him. They are coming by car so they should be here soon. The common coordinating conjunctions are: and – but – or – nor – so – then – yet -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94018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40788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/>
              </a:rPr>
              <a:t>Assertive Sentence:</a:t>
            </a:r>
            <a:br>
              <a:rPr lang="en-GB" b="1" dirty="0" smtClean="0">
                <a:effectLst/>
              </a:rPr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b="1" dirty="0" smtClean="0">
                <a:effectLst/>
              </a:rPr>
              <a:t>Assertive Sentence:</a:t>
            </a:r>
          </a:p>
          <a:p>
            <a:r>
              <a:rPr lang="en-GB" dirty="0" smtClean="0">
                <a:effectLst/>
              </a:rPr>
              <a:t>An assertive sentence is a simple statement or assertion, either affirmative or negative.</a:t>
            </a:r>
            <a:br>
              <a:rPr lang="en-GB" dirty="0" smtClean="0">
                <a:effectLst/>
              </a:rPr>
            </a:br>
            <a:endParaRPr lang="en-GB" dirty="0" smtClean="0">
              <a:effectLst/>
            </a:endParaRPr>
          </a:p>
          <a:p>
            <a:r>
              <a:rPr lang="en-GB" b="1" dirty="0" smtClean="0">
                <a:effectLst/>
              </a:rPr>
              <a:t>Pattern:</a:t>
            </a:r>
            <a:r>
              <a:rPr lang="en-GB" dirty="0" smtClean="0">
                <a:effectLst/>
              </a:rPr>
              <a:t/>
            </a:r>
            <a:br>
              <a:rPr lang="en-GB" dirty="0" smtClean="0">
                <a:effectLst/>
              </a:rPr>
            </a:br>
            <a:r>
              <a:rPr lang="en-GB" b="1" dirty="0" smtClean="0">
                <a:effectLst/>
              </a:rPr>
              <a:t>Subject + verb + Object/complement/adverb</a:t>
            </a:r>
            <a:r>
              <a:rPr lang="en-GB" dirty="0" smtClean="0">
                <a:effectLst/>
              </a:rPr>
              <a:t/>
            </a:r>
            <a:br>
              <a:rPr lang="en-GB" dirty="0" smtClean="0">
                <a:effectLst/>
              </a:rPr>
            </a:br>
            <a:r>
              <a:rPr lang="en-GB" b="1" dirty="0" smtClean="0">
                <a:effectLst/>
              </a:rPr>
              <a:t>Example:</a:t>
            </a:r>
            <a:r>
              <a:rPr lang="en-GB" dirty="0" smtClean="0">
                <a:effectLst/>
              </a:rPr>
              <a:t/>
            </a:r>
            <a:br>
              <a:rPr lang="en-GB" dirty="0" smtClean="0">
                <a:effectLst/>
              </a:rPr>
            </a:br>
            <a:r>
              <a:rPr lang="en-GB" dirty="0" smtClean="0">
                <a:effectLst/>
              </a:rPr>
              <a:t>-English is an International Language. (Affirmative)</a:t>
            </a:r>
            <a:br>
              <a:rPr lang="en-GB" dirty="0" smtClean="0">
                <a:effectLst/>
              </a:rPr>
            </a:br>
            <a:r>
              <a:rPr lang="en-GB" dirty="0" smtClean="0">
                <a:effectLst/>
              </a:rPr>
              <a:t>-We do not do bad things. (Negative)</a:t>
            </a:r>
            <a:br>
              <a:rPr lang="en-GB" dirty="0" smtClean="0">
                <a:effectLst/>
              </a:rPr>
            </a:br>
            <a:r>
              <a:rPr lang="en-GB" dirty="0" smtClean="0">
                <a:effectLst/>
              </a:rPr>
              <a:t>-Everybody should know English. (Modal auxiliaries)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3676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/>
              </a:rPr>
              <a:t>Interrogative Sentence: </a:t>
            </a:r>
            <a:br>
              <a:rPr lang="en-GB" b="1" dirty="0" smtClean="0">
                <a:effectLst/>
              </a:rPr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3400" dirty="0" smtClean="0">
                <a:effectLst/>
              </a:rPr>
              <a:t>An interrogative sentence is a sentence that asks a question </a:t>
            </a:r>
          </a:p>
          <a:p>
            <a:pPr marL="0" indent="0">
              <a:buNone/>
            </a:pPr>
            <a:r>
              <a:rPr lang="en-GB" sz="3400" dirty="0" smtClean="0">
                <a:effectLst/>
              </a:rPr>
              <a:t>about some person or things and ends with a question mark (?).</a:t>
            </a:r>
          </a:p>
          <a:p>
            <a:r>
              <a:rPr lang="en-GB" sz="3400" dirty="0" smtClean="0">
                <a:effectLst/>
              </a:rPr>
              <a:t>There are </a:t>
            </a:r>
            <a:r>
              <a:rPr lang="en-GB" sz="3400" b="1" dirty="0" smtClean="0">
                <a:effectLst/>
              </a:rPr>
              <a:t>two ways</a:t>
            </a:r>
            <a:r>
              <a:rPr lang="en-GB" sz="3400" dirty="0" smtClean="0">
                <a:effectLst/>
              </a:rPr>
              <a:t> to form an interrogative sentence.</a:t>
            </a:r>
          </a:p>
          <a:p>
            <a:pPr marL="0" indent="0">
              <a:buNone/>
            </a:pPr>
            <a:r>
              <a:rPr lang="en-GB" sz="3400" b="1" dirty="0" smtClean="0">
                <a:effectLst/>
              </a:rPr>
              <a:t>I. </a:t>
            </a:r>
            <a:r>
              <a:rPr lang="en-GB" sz="3400" dirty="0" smtClean="0">
                <a:effectLst/>
              </a:rPr>
              <a:t>Begins with helping verbs (am, is, are, was, were, have, had) or modal auxiliaries (shall, should, will, would, can, could, may, might etc.).</a:t>
            </a:r>
            <a:br>
              <a:rPr lang="en-GB" sz="3400" dirty="0" smtClean="0">
                <a:effectLst/>
              </a:rPr>
            </a:br>
            <a:r>
              <a:rPr lang="en-GB" sz="3400" b="1" dirty="0" smtClean="0">
                <a:effectLst/>
              </a:rPr>
              <a:t>Example:</a:t>
            </a:r>
            <a:r>
              <a:rPr lang="en-GB" sz="3400" dirty="0" smtClean="0">
                <a:effectLst/>
              </a:rPr>
              <a:t/>
            </a:r>
            <a:br>
              <a:rPr lang="en-GB" sz="3400" dirty="0" smtClean="0">
                <a:effectLst/>
              </a:rPr>
            </a:br>
            <a:r>
              <a:rPr lang="en-GB" sz="3400" dirty="0" smtClean="0">
                <a:effectLst/>
              </a:rPr>
              <a:t>- Do you have your assignment ready?</a:t>
            </a:r>
            <a:br>
              <a:rPr lang="en-GB" sz="3400" dirty="0" smtClean="0">
                <a:effectLst/>
              </a:rPr>
            </a:br>
            <a:r>
              <a:rPr lang="en-GB" sz="3400" dirty="0" smtClean="0">
                <a:effectLst/>
              </a:rPr>
              <a:t>- Does he speak English?</a:t>
            </a:r>
            <a:br>
              <a:rPr lang="en-GB" sz="3400" dirty="0" smtClean="0">
                <a:effectLst/>
              </a:rPr>
            </a:br>
            <a:r>
              <a:rPr lang="en-GB" sz="3400" dirty="0" smtClean="0">
                <a:effectLst/>
              </a:rPr>
              <a:t>- Did she work abroad?</a:t>
            </a:r>
            <a:br>
              <a:rPr lang="en-GB" sz="3400" dirty="0" smtClean="0">
                <a:effectLst/>
              </a:rPr>
            </a:br>
            <a:r>
              <a:rPr lang="en-GB" sz="3400" dirty="0" smtClean="0">
                <a:effectLst/>
              </a:rPr>
              <a:t>- Should I go there?</a:t>
            </a:r>
            <a:br>
              <a:rPr lang="en-GB" sz="3400" dirty="0" smtClean="0">
                <a:effectLst/>
              </a:rPr>
            </a:br>
            <a:r>
              <a:rPr lang="en-GB" sz="3400" dirty="0" smtClean="0">
                <a:effectLst/>
              </a:rPr>
              <a:t>- Can you hear the sound?</a:t>
            </a:r>
            <a:br>
              <a:rPr lang="en-GB" sz="3400" dirty="0" smtClean="0">
                <a:effectLst/>
              </a:rPr>
            </a:br>
            <a:r>
              <a:rPr lang="en-GB" sz="3400" dirty="0" smtClean="0">
                <a:effectLst/>
              </a:rPr>
              <a:t>- Don’t you want any food? (Negative)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4035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/>
              </a:rPr>
              <a:t>Interrogative Sentence: </a:t>
            </a:r>
            <a:br>
              <a:rPr lang="en-GB" b="1" dirty="0" smtClean="0">
                <a:effectLst/>
              </a:rPr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b="1" dirty="0"/>
              <a:t>2</a:t>
            </a:r>
            <a:r>
              <a:rPr lang="en-GB" b="1" dirty="0" smtClean="0">
                <a:effectLst/>
              </a:rPr>
              <a:t>. </a:t>
            </a:r>
            <a:r>
              <a:rPr lang="en-GB" dirty="0" smtClean="0">
                <a:effectLst/>
              </a:rPr>
              <a:t>Begins with some specific words like </a:t>
            </a:r>
            <a:r>
              <a:rPr lang="en-GB" b="1" dirty="0" smtClean="0">
                <a:solidFill>
                  <a:srgbClr val="FF0000"/>
                </a:solidFill>
                <a:effectLst/>
              </a:rPr>
              <a:t>who, which, what, when, where, why, how, whom, how much, how many. </a:t>
            </a:r>
            <a:r>
              <a:rPr lang="en-GB" dirty="0" smtClean="0">
                <a:effectLst/>
              </a:rPr>
              <a:t>These are known as ‘WH’ questions.</a:t>
            </a:r>
            <a:br>
              <a:rPr lang="en-GB" dirty="0" smtClean="0">
                <a:effectLst/>
              </a:rPr>
            </a:br>
            <a:r>
              <a:rPr lang="en-GB" b="1" dirty="0" smtClean="0">
                <a:effectLst/>
              </a:rPr>
              <a:t>Example:</a:t>
            </a:r>
            <a:r>
              <a:rPr lang="en-GB" dirty="0" smtClean="0">
                <a:effectLst/>
              </a:rPr>
              <a:t/>
            </a:r>
            <a:br>
              <a:rPr lang="en-GB" dirty="0" smtClean="0">
                <a:effectLst/>
              </a:rPr>
            </a:br>
            <a:r>
              <a:rPr lang="en-GB" dirty="0" smtClean="0">
                <a:effectLst/>
              </a:rPr>
              <a:t>- How is your business going on?</a:t>
            </a:r>
            <a:br>
              <a:rPr lang="en-GB" dirty="0" smtClean="0">
                <a:effectLst/>
              </a:rPr>
            </a:br>
            <a:r>
              <a:rPr lang="en-GB" dirty="0" smtClean="0">
                <a:effectLst/>
              </a:rPr>
              <a:t>- Who fixed the computer?</a:t>
            </a:r>
            <a:br>
              <a:rPr lang="en-GB" dirty="0" smtClean="0">
                <a:effectLst/>
              </a:rPr>
            </a:br>
            <a:r>
              <a:rPr lang="en-GB" dirty="0" smtClean="0">
                <a:effectLst/>
              </a:rPr>
              <a:t>- Whom do you support?</a:t>
            </a:r>
            <a:br>
              <a:rPr lang="en-GB" dirty="0" smtClean="0">
                <a:effectLst/>
              </a:rPr>
            </a:br>
            <a:r>
              <a:rPr lang="en-GB" dirty="0" smtClean="0">
                <a:effectLst/>
              </a:rPr>
              <a:t>- What are you expecting from me?</a:t>
            </a:r>
            <a:br>
              <a:rPr lang="en-GB" dirty="0" smtClean="0">
                <a:effectLst/>
              </a:rPr>
            </a:br>
            <a:r>
              <a:rPr lang="en-GB" dirty="0" smtClean="0">
                <a:effectLst/>
              </a:rPr>
              <a:t>- What time is it now?</a:t>
            </a:r>
            <a:br>
              <a:rPr lang="en-GB" dirty="0" smtClean="0">
                <a:effectLst/>
              </a:rPr>
            </a:br>
            <a:r>
              <a:rPr lang="en-GB" dirty="0" smtClean="0">
                <a:effectLst/>
              </a:rPr>
              <a:t>- How many people have died there?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7425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/>
              </a:rPr>
              <a:t>Imperative Sentence:</a:t>
            </a:r>
            <a:br>
              <a:rPr lang="en-GB" b="1" dirty="0" smtClean="0">
                <a:effectLst/>
              </a:rPr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GB" sz="11200" dirty="0" smtClean="0">
                <a:effectLst/>
              </a:rPr>
              <a:t>A sentence that expresses a request, command, order, advice, suggestion is an imperative sentence.</a:t>
            </a:r>
            <a:br>
              <a:rPr lang="en-GB" sz="11200" dirty="0" smtClean="0">
                <a:effectLst/>
              </a:rPr>
            </a:br>
            <a:r>
              <a:rPr lang="en-GB" sz="11200" dirty="0" smtClean="0">
                <a:effectLst/>
              </a:rPr>
              <a:t>In </a:t>
            </a:r>
            <a:r>
              <a:rPr lang="en-GB" sz="11200" dirty="0" smtClean="0">
                <a:effectLst/>
              </a:rPr>
              <a:t>an </a:t>
            </a:r>
            <a:r>
              <a:rPr lang="en-GB" sz="11200" dirty="0" smtClean="0">
                <a:effectLst/>
              </a:rPr>
              <a:t>imperative sentence, subject is usually unexpressed, it is understood.</a:t>
            </a:r>
            <a:br>
              <a:rPr lang="en-GB" sz="11200" dirty="0" smtClean="0">
                <a:effectLst/>
              </a:rPr>
            </a:br>
            <a:endParaRPr lang="en-GB" sz="11200" dirty="0" smtClean="0">
              <a:effectLst/>
            </a:endParaRPr>
          </a:p>
          <a:p>
            <a:r>
              <a:rPr lang="en-GB" sz="9600" b="1" dirty="0" smtClean="0">
                <a:effectLst/>
              </a:rPr>
              <a:t>Pattern:</a:t>
            </a:r>
            <a:r>
              <a:rPr lang="en-GB" sz="9600" dirty="0" smtClean="0">
                <a:effectLst/>
              </a:rPr>
              <a:t/>
            </a:r>
            <a:br>
              <a:rPr lang="en-GB" sz="9600" dirty="0" smtClean="0">
                <a:effectLst/>
              </a:rPr>
            </a:br>
            <a:r>
              <a:rPr lang="en-GB" sz="9600" b="1" dirty="0" smtClean="0">
                <a:effectLst/>
              </a:rPr>
              <a:t>Subject (Invisible) + verb + object / where</a:t>
            </a:r>
            <a:r>
              <a:rPr lang="en-GB" sz="9600" dirty="0" smtClean="0">
                <a:effectLst/>
              </a:rPr>
              <a:t/>
            </a:r>
            <a:br>
              <a:rPr lang="en-GB" sz="9600" dirty="0" smtClean="0">
                <a:effectLst/>
              </a:rPr>
            </a:br>
            <a:r>
              <a:rPr lang="en-GB" sz="9600" b="1" dirty="0" smtClean="0">
                <a:effectLst/>
              </a:rPr>
              <a:t>Example:</a:t>
            </a:r>
            <a:r>
              <a:rPr lang="en-GB" sz="9600" dirty="0" smtClean="0">
                <a:effectLst/>
              </a:rPr>
              <a:t/>
            </a:r>
            <a:br>
              <a:rPr lang="en-GB" sz="9600" dirty="0" smtClean="0">
                <a:effectLst/>
              </a:rPr>
            </a:br>
            <a:r>
              <a:rPr lang="en-GB" sz="9600" dirty="0" smtClean="0">
                <a:effectLst/>
              </a:rPr>
              <a:t>- Take care of yourself. </a:t>
            </a:r>
            <a:br>
              <a:rPr lang="en-GB" sz="9600" dirty="0" smtClean="0">
                <a:effectLst/>
              </a:rPr>
            </a:br>
            <a:r>
              <a:rPr lang="en-GB" sz="9600" dirty="0" smtClean="0">
                <a:effectLst/>
              </a:rPr>
              <a:t>- Give me the pen.</a:t>
            </a:r>
            <a:br>
              <a:rPr lang="en-GB" sz="9600" dirty="0" smtClean="0">
                <a:effectLst/>
              </a:rPr>
            </a:br>
            <a:r>
              <a:rPr lang="en-GB" sz="9600" dirty="0" smtClean="0">
                <a:effectLst/>
              </a:rPr>
              <a:t>- Do it now.</a:t>
            </a:r>
            <a:br>
              <a:rPr lang="en-GB" sz="9600" dirty="0" smtClean="0">
                <a:effectLst/>
              </a:rPr>
            </a:br>
            <a:r>
              <a:rPr lang="en-GB" sz="9600" dirty="0" smtClean="0">
                <a:effectLst/>
              </a:rPr>
              <a:t>- Be honest.</a:t>
            </a:r>
            <a:br>
              <a:rPr lang="en-GB" sz="9600" dirty="0" smtClean="0">
                <a:effectLst/>
              </a:rPr>
            </a:br>
            <a:r>
              <a:rPr lang="en-GB" sz="9600" dirty="0" smtClean="0">
                <a:effectLst/>
              </a:rPr>
              <a:t>- Come here</a:t>
            </a:r>
            <a:br>
              <a:rPr lang="en-GB" sz="9600" dirty="0" smtClean="0">
                <a:effectLst/>
              </a:rPr>
            </a:br>
            <a:r>
              <a:rPr lang="en-GB" sz="9600" dirty="0" smtClean="0">
                <a:effectLst/>
              </a:rPr>
              <a:t>- Never tell a lie</a:t>
            </a:r>
            <a:br>
              <a:rPr lang="en-GB" sz="9600" dirty="0" smtClean="0">
                <a:effectLst/>
              </a:rPr>
            </a:br>
            <a:r>
              <a:rPr lang="en-GB" sz="9600" dirty="0" smtClean="0">
                <a:effectLst/>
              </a:rPr>
              <a:t>- Do not laugh at others’ helplessness.</a:t>
            </a:r>
            <a:br>
              <a:rPr lang="en-GB" sz="9600" dirty="0" smtClean="0">
                <a:effectLst/>
              </a:rPr>
            </a:br>
            <a:r>
              <a:rPr lang="en-GB" sz="9600" dirty="0" smtClean="0">
                <a:effectLst/>
              </a:rPr>
              <a:t>- Let him go there.</a:t>
            </a:r>
            <a:br>
              <a:rPr lang="en-GB" sz="9600" dirty="0" smtClean="0">
                <a:effectLst/>
              </a:rPr>
            </a:br>
            <a:endParaRPr lang="en-GB" sz="9600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45700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/>
              </a:rPr>
              <a:t>Operative Sentence:</a:t>
            </a:r>
            <a:br>
              <a:rPr lang="en-GB" b="1" dirty="0" smtClean="0">
                <a:effectLst/>
              </a:rPr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>
                <a:effectLst/>
              </a:rPr>
              <a:t>Wish, desire, prayer are expressed by the Optative sentence.</a:t>
            </a:r>
          </a:p>
          <a:p>
            <a:r>
              <a:rPr lang="en-GB" b="1" dirty="0" smtClean="0">
                <a:effectLst/>
              </a:rPr>
              <a:t>Pattern:</a:t>
            </a:r>
            <a:r>
              <a:rPr lang="en-GB" dirty="0" smtClean="0">
                <a:effectLst/>
              </a:rPr>
              <a:t/>
            </a:r>
            <a:br>
              <a:rPr lang="en-GB" dirty="0" smtClean="0">
                <a:effectLst/>
              </a:rPr>
            </a:br>
            <a:r>
              <a:rPr lang="en-GB" b="1" dirty="0" smtClean="0">
                <a:effectLst/>
              </a:rPr>
              <a:t>May + Assertive</a:t>
            </a:r>
            <a:r>
              <a:rPr lang="en-GB" dirty="0" smtClean="0">
                <a:effectLst/>
              </a:rPr>
              <a:t/>
            </a:r>
            <a:br>
              <a:rPr lang="en-GB" dirty="0" smtClean="0">
                <a:effectLst/>
              </a:rPr>
            </a:br>
            <a:r>
              <a:rPr lang="en-GB" b="1" dirty="0" smtClean="0">
                <a:effectLst/>
              </a:rPr>
              <a:t>Example:</a:t>
            </a:r>
            <a:r>
              <a:rPr lang="en-GB" dirty="0" smtClean="0">
                <a:effectLst/>
              </a:rPr>
              <a:t/>
            </a:r>
            <a:br>
              <a:rPr lang="en-GB" dirty="0" smtClean="0">
                <a:effectLst/>
              </a:rPr>
            </a:br>
            <a:r>
              <a:rPr lang="en-GB" dirty="0" smtClean="0">
                <a:effectLst/>
              </a:rPr>
              <a:t>- May you live long.</a:t>
            </a:r>
            <a:br>
              <a:rPr lang="en-GB" dirty="0" smtClean="0">
                <a:effectLst/>
              </a:rPr>
            </a:br>
            <a:r>
              <a:rPr lang="en-GB" dirty="0" smtClean="0">
                <a:effectLst/>
              </a:rPr>
              <a:t>- Wish you all the best.</a:t>
            </a:r>
            <a:br>
              <a:rPr lang="en-GB" dirty="0" smtClean="0">
                <a:effectLst/>
              </a:rPr>
            </a:br>
            <a:r>
              <a:rPr lang="en-GB" dirty="0" smtClean="0">
                <a:effectLst/>
              </a:rPr>
              <a:t>- Long live the king (can be formed without ‘may’)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3762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b="1" dirty="0" smtClean="0">
                <a:effectLst/>
              </a:rPr>
              <a:t>Exclamatory Sentence:</a:t>
            </a:r>
            <a:br>
              <a:rPr lang="en-GB" sz="3200" b="1" dirty="0" smtClean="0">
                <a:effectLst/>
              </a:rPr>
            </a:b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052736"/>
            <a:ext cx="8640960" cy="5472608"/>
          </a:xfrm>
        </p:spPr>
        <p:txBody>
          <a:bodyPr>
            <a:normAutofit fontScale="25000" lnSpcReduction="20000"/>
          </a:bodyPr>
          <a:lstStyle/>
          <a:p>
            <a:r>
              <a:rPr lang="en-GB" sz="9600" dirty="0" smtClean="0">
                <a:effectLst/>
              </a:rPr>
              <a:t>Exclamatory is a sentence which expresses strong/sudden feeling or emotion like surprise, pain, delight, anger, disgust etc.</a:t>
            </a:r>
            <a:br>
              <a:rPr lang="en-GB" sz="9600" dirty="0" smtClean="0">
                <a:effectLst/>
              </a:rPr>
            </a:br>
            <a:endParaRPr lang="en-GB" sz="9600" dirty="0" smtClean="0">
              <a:effectLst/>
            </a:endParaRPr>
          </a:p>
          <a:p>
            <a:pPr marL="0" indent="0">
              <a:buNone/>
            </a:pPr>
            <a:r>
              <a:rPr lang="en-GB" sz="5100" dirty="0" smtClean="0">
                <a:effectLst/>
              </a:rPr>
              <a:t/>
            </a:r>
            <a:br>
              <a:rPr lang="en-GB" sz="5100" dirty="0" smtClean="0">
                <a:effectLst/>
              </a:rPr>
            </a:br>
            <a:r>
              <a:rPr lang="en-GB" sz="9600" b="1" dirty="0" smtClean="0">
                <a:effectLst/>
              </a:rPr>
              <a:t>Alas/ Hurrah/ Bravo/ What/ How etc. + Others</a:t>
            </a:r>
            <a:r>
              <a:rPr lang="en-GB" sz="9600" dirty="0" smtClean="0">
                <a:effectLst/>
              </a:rPr>
              <a:t/>
            </a:r>
            <a:br>
              <a:rPr lang="en-GB" sz="9600" dirty="0" smtClean="0">
                <a:effectLst/>
              </a:rPr>
            </a:br>
            <a:r>
              <a:rPr lang="en-GB" sz="9600" b="1" dirty="0" smtClean="0">
                <a:effectLst/>
              </a:rPr>
              <a:t>Example:</a:t>
            </a:r>
            <a:r>
              <a:rPr lang="en-GB" sz="9600" dirty="0" smtClean="0">
                <a:effectLst/>
              </a:rPr>
              <a:t/>
            </a:r>
            <a:br>
              <a:rPr lang="en-GB" sz="9600" dirty="0" smtClean="0">
                <a:effectLst/>
              </a:rPr>
            </a:br>
            <a:r>
              <a:rPr lang="en-GB" sz="9600" dirty="0" smtClean="0">
                <a:effectLst/>
              </a:rPr>
              <a:t>- Hurrah! Our cricket team has won the series.</a:t>
            </a:r>
            <a:br>
              <a:rPr lang="en-GB" sz="9600" dirty="0" smtClean="0">
                <a:effectLst/>
              </a:rPr>
            </a:br>
            <a:r>
              <a:rPr lang="en-GB" sz="9600" dirty="0" smtClean="0">
                <a:effectLst/>
              </a:rPr>
              <a:t>- Alas! He </a:t>
            </a:r>
            <a:r>
              <a:rPr lang="en-GB" sz="9600" dirty="0" smtClean="0"/>
              <a:t>lost </a:t>
            </a:r>
            <a:r>
              <a:rPr lang="en-GB" sz="9600" dirty="0" smtClean="0">
                <a:effectLst/>
              </a:rPr>
              <a:t>the race.</a:t>
            </a:r>
            <a:br>
              <a:rPr lang="en-GB" sz="9600" dirty="0" smtClean="0">
                <a:effectLst/>
              </a:rPr>
            </a:br>
            <a:r>
              <a:rPr lang="en-GB" sz="9600" dirty="0" smtClean="0">
                <a:effectLst/>
              </a:rPr>
              <a:t>- Bravo! You have done a great job.</a:t>
            </a:r>
            <a:br>
              <a:rPr lang="en-GB" sz="9600" dirty="0" smtClean="0">
                <a:effectLst/>
              </a:rPr>
            </a:br>
            <a:r>
              <a:rPr lang="en-GB" sz="9600" dirty="0" smtClean="0">
                <a:effectLst/>
              </a:rPr>
              <a:t>- What a talented girl she is!</a:t>
            </a:r>
            <a:br>
              <a:rPr lang="en-GB" sz="9600" dirty="0" smtClean="0">
                <a:effectLst/>
              </a:rPr>
            </a:br>
            <a:r>
              <a:rPr lang="en-GB" sz="9600" dirty="0" smtClean="0">
                <a:effectLst/>
              </a:rPr>
              <a:t>- How sweetly the cuckoo sings!</a:t>
            </a:r>
            <a:br>
              <a:rPr lang="en-GB" sz="9600" dirty="0" smtClean="0">
                <a:effectLst/>
              </a:rPr>
            </a:br>
            <a:r>
              <a:rPr lang="en-GB" sz="9600" dirty="0" smtClean="0">
                <a:effectLst/>
              </a:rPr>
              <a:t>- What a wonderful country Ireland is!</a:t>
            </a:r>
            <a:br>
              <a:rPr lang="en-GB" sz="9600" dirty="0" smtClean="0">
                <a:effectLst/>
              </a:rPr>
            </a:br>
            <a:r>
              <a:rPr lang="en-GB" sz="9600" dirty="0" smtClean="0">
                <a:effectLst/>
              </a:rPr>
              <a:t>- Were I a Super Hero!</a:t>
            </a:r>
            <a:br>
              <a:rPr lang="en-GB" sz="9600" dirty="0" smtClean="0">
                <a:effectLst/>
              </a:rPr>
            </a:br>
            <a:r>
              <a:rPr lang="en-GB" sz="9600" dirty="0" smtClean="0">
                <a:effectLst/>
              </a:rPr>
              <a:t>- What a pity!</a:t>
            </a:r>
            <a:br>
              <a:rPr lang="en-GB" sz="9600" dirty="0" smtClean="0">
                <a:effectLst/>
              </a:rPr>
            </a:br>
            <a:r>
              <a:rPr lang="en-GB" sz="9600" dirty="0" smtClean="0">
                <a:effectLst/>
              </a:rPr>
              <a:t>- Fantastic!</a:t>
            </a:r>
            <a:br>
              <a:rPr lang="en-GB" sz="9600" dirty="0" smtClean="0">
                <a:effectLst/>
              </a:rPr>
            </a:br>
            <a:r>
              <a:rPr lang="en-GB" sz="9600" dirty="0" smtClean="0">
                <a:effectLst/>
              </a:rPr>
              <a:t>- What an idea!</a:t>
            </a:r>
            <a:br>
              <a:rPr lang="en-GB" sz="9600" dirty="0" smtClean="0">
                <a:effectLst/>
              </a:rPr>
            </a:br>
            <a:r>
              <a:rPr lang="en-GB" sz="9600" dirty="0" smtClean="0">
                <a:effectLst/>
              </a:rPr>
              <a:t>- Put that down, now!</a:t>
            </a:r>
            <a:br>
              <a:rPr lang="en-GB" sz="9600" dirty="0" smtClean="0">
                <a:effectLst/>
              </a:rPr>
            </a:br>
            <a:r>
              <a:rPr lang="en-GB" sz="9600" dirty="0" smtClean="0">
                <a:effectLst/>
              </a:rPr>
              <a:t>- Leave the package at the door.</a:t>
            </a:r>
            <a:br>
              <a:rPr lang="en-GB" sz="9600" dirty="0" smtClean="0">
                <a:effectLst/>
              </a:rPr>
            </a:br>
            <a:r>
              <a:rPr lang="en-GB" sz="9600" dirty="0" smtClean="0">
                <a:effectLst/>
              </a:rPr>
              <a:t>- Walk softly, please. </a:t>
            </a:r>
          </a:p>
          <a:p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1982322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/>
              </a:rPr>
              <a:t>Structure of a Sentence:</a:t>
            </a:r>
            <a:r>
              <a:rPr lang="en-GB" dirty="0" smtClean="0">
                <a:effectLst/>
              </a:rPr>
              <a:t/>
            </a:r>
            <a:br>
              <a:rPr lang="en-GB" dirty="0" smtClean="0">
                <a:effectLst/>
              </a:rPr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GB" dirty="0" smtClean="0">
                <a:effectLst/>
              </a:rPr>
              <a:t>There are three types of sentences.</a:t>
            </a:r>
          </a:p>
          <a:p>
            <a:pPr marL="0" indent="0">
              <a:buNone/>
            </a:pPr>
            <a:r>
              <a:rPr lang="en-GB" dirty="0" smtClean="0">
                <a:effectLst/>
              </a:rPr>
              <a:t/>
            </a:r>
            <a:br>
              <a:rPr lang="en-GB" dirty="0" smtClean="0">
                <a:effectLst/>
              </a:rPr>
            </a:br>
            <a:r>
              <a:rPr lang="en-GB" sz="4400" b="1" dirty="0" smtClean="0"/>
              <a:t>A</a:t>
            </a:r>
            <a:r>
              <a:rPr lang="en-GB" sz="4400" b="1" dirty="0" smtClean="0">
                <a:effectLst/>
              </a:rPr>
              <a:t> Simple Sentence.</a:t>
            </a:r>
            <a:br>
              <a:rPr lang="en-GB" sz="4400" b="1" dirty="0" smtClean="0">
                <a:effectLst/>
              </a:rPr>
            </a:br>
            <a:r>
              <a:rPr lang="en-GB" sz="4400" b="1" dirty="0"/>
              <a:t>B</a:t>
            </a:r>
            <a:r>
              <a:rPr lang="en-GB" sz="4400" b="1" dirty="0" smtClean="0"/>
              <a:t> </a:t>
            </a:r>
            <a:r>
              <a:rPr lang="en-GB" sz="4400" b="1" dirty="0" smtClean="0">
                <a:effectLst/>
              </a:rPr>
              <a:t>Complex Sentence.</a:t>
            </a:r>
            <a:br>
              <a:rPr lang="en-GB" sz="4400" b="1" dirty="0" smtClean="0">
                <a:effectLst/>
              </a:rPr>
            </a:br>
            <a:r>
              <a:rPr lang="en-GB" sz="4400" b="1" dirty="0"/>
              <a:t>C</a:t>
            </a:r>
            <a:r>
              <a:rPr lang="en-GB" sz="4400" b="1" dirty="0" smtClean="0">
                <a:effectLst/>
              </a:rPr>
              <a:t>. Compound Sentence.</a:t>
            </a:r>
            <a:endParaRPr lang="en-GB" sz="4400" b="1" dirty="0"/>
          </a:p>
        </p:txBody>
      </p:sp>
    </p:spTree>
    <p:extLst>
      <p:ext uri="{BB962C8B-B14F-4D97-AF65-F5344CB8AC3E}">
        <p14:creationId xmlns:p14="http://schemas.microsoft.com/office/powerpoint/2010/main" val="26771811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737</Words>
  <Application>Microsoft Office PowerPoint</Application>
  <PresentationFormat>On-screen Show (4:3)</PresentationFormat>
  <Paragraphs>70</Paragraphs>
  <Slides>22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Kinds of Sentence:</vt:lpstr>
      <vt:lpstr>Kinds of Sentences: </vt:lpstr>
      <vt:lpstr>Assertive Sentence: </vt:lpstr>
      <vt:lpstr>Interrogative Sentence:  </vt:lpstr>
      <vt:lpstr>Interrogative Sentence:  </vt:lpstr>
      <vt:lpstr>Imperative Sentence: </vt:lpstr>
      <vt:lpstr>Operative Sentence: </vt:lpstr>
      <vt:lpstr>Exclamatory Sentence: </vt:lpstr>
      <vt:lpstr>Structure of a Sentence: </vt:lpstr>
      <vt:lpstr> Simple Sentences: </vt:lpstr>
      <vt:lpstr>Summary: Simple Sentence</vt:lpstr>
      <vt:lpstr>Complex Sentences: </vt:lpstr>
      <vt:lpstr>Complex Sentences: </vt:lpstr>
      <vt:lpstr>Summary Complex Sentences</vt:lpstr>
      <vt:lpstr>Summary Complex Sentences</vt:lpstr>
      <vt:lpstr>Summary Complex Sentences</vt:lpstr>
      <vt:lpstr>Summary:</vt:lpstr>
      <vt:lpstr>PowerPoint Presentation</vt:lpstr>
      <vt:lpstr>Compound Sentences: </vt:lpstr>
      <vt:lpstr>Summary Compound Sentences</vt:lpstr>
      <vt:lpstr>Summary Compound Sentences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Kinds of Sentence:</dc:title>
  <dc:creator>user</dc:creator>
  <cp:lastModifiedBy>user</cp:lastModifiedBy>
  <cp:revision>16</cp:revision>
  <dcterms:created xsi:type="dcterms:W3CDTF">2015-01-23T19:41:04Z</dcterms:created>
  <dcterms:modified xsi:type="dcterms:W3CDTF">2015-02-11T16:20:19Z</dcterms:modified>
</cp:coreProperties>
</file>