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5" r:id="rId9"/>
    <p:sldId id="266" r:id="rId10"/>
    <p:sldId id="267" r:id="rId11"/>
    <p:sldId id="268" r:id="rId12"/>
    <p:sldId id="264"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C0AA363-FE61-494D-B582-9FC4E13B1CB1}" type="datetimeFigureOut">
              <a:rPr lang="en-GB" smtClean="0"/>
              <a:t>18/09/2014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6736DE-68C1-469A-9250-9CF2503C0C5F}" type="slidenum">
              <a:rPr lang="en-GB" smtClean="0"/>
              <a:t>‹#›</a:t>
            </a:fld>
            <a:endParaRPr lang="en-GB"/>
          </a:p>
        </p:txBody>
      </p:sp>
    </p:spTree>
    <p:extLst>
      <p:ext uri="{BB962C8B-B14F-4D97-AF65-F5344CB8AC3E}">
        <p14:creationId xmlns:p14="http://schemas.microsoft.com/office/powerpoint/2010/main" val="3668080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C0AA363-FE61-494D-B582-9FC4E13B1CB1}" type="datetimeFigureOut">
              <a:rPr lang="en-GB" smtClean="0"/>
              <a:t>18/09/2014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6736DE-68C1-469A-9250-9CF2503C0C5F}" type="slidenum">
              <a:rPr lang="en-GB" smtClean="0"/>
              <a:t>‹#›</a:t>
            </a:fld>
            <a:endParaRPr lang="en-GB"/>
          </a:p>
        </p:txBody>
      </p:sp>
    </p:spTree>
    <p:extLst>
      <p:ext uri="{BB962C8B-B14F-4D97-AF65-F5344CB8AC3E}">
        <p14:creationId xmlns:p14="http://schemas.microsoft.com/office/powerpoint/2010/main" val="4129876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C0AA363-FE61-494D-B582-9FC4E13B1CB1}" type="datetimeFigureOut">
              <a:rPr lang="en-GB" smtClean="0"/>
              <a:t>18/09/2014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6736DE-68C1-469A-9250-9CF2503C0C5F}" type="slidenum">
              <a:rPr lang="en-GB" smtClean="0"/>
              <a:t>‹#›</a:t>
            </a:fld>
            <a:endParaRPr lang="en-GB"/>
          </a:p>
        </p:txBody>
      </p:sp>
    </p:spTree>
    <p:extLst>
      <p:ext uri="{BB962C8B-B14F-4D97-AF65-F5344CB8AC3E}">
        <p14:creationId xmlns:p14="http://schemas.microsoft.com/office/powerpoint/2010/main" val="110247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C0AA363-FE61-494D-B582-9FC4E13B1CB1}" type="datetimeFigureOut">
              <a:rPr lang="en-GB" smtClean="0"/>
              <a:t>18/09/2014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6736DE-68C1-469A-9250-9CF2503C0C5F}" type="slidenum">
              <a:rPr lang="en-GB" smtClean="0"/>
              <a:t>‹#›</a:t>
            </a:fld>
            <a:endParaRPr lang="en-GB"/>
          </a:p>
        </p:txBody>
      </p:sp>
    </p:spTree>
    <p:extLst>
      <p:ext uri="{BB962C8B-B14F-4D97-AF65-F5344CB8AC3E}">
        <p14:creationId xmlns:p14="http://schemas.microsoft.com/office/powerpoint/2010/main" val="1091057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0AA363-FE61-494D-B582-9FC4E13B1CB1}" type="datetimeFigureOut">
              <a:rPr lang="en-GB" smtClean="0"/>
              <a:t>18/09/2014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6736DE-68C1-469A-9250-9CF2503C0C5F}" type="slidenum">
              <a:rPr lang="en-GB" smtClean="0"/>
              <a:t>‹#›</a:t>
            </a:fld>
            <a:endParaRPr lang="en-GB"/>
          </a:p>
        </p:txBody>
      </p:sp>
    </p:spTree>
    <p:extLst>
      <p:ext uri="{BB962C8B-B14F-4D97-AF65-F5344CB8AC3E}">
        <p14:creationId xmlns:p14="http://schemas.microsoft.com/office/powerpoint/2010/main" val="1997552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C0AA363-FE61-494D-B582-9FC4E13B1CB1}" type="datetimeFigureOut">
              <a:rPr lang="en-GB" smtClean="0"/>
              <a:t>18/09/2014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6736DE-68C1-469A-9250-9CF2503C0C5F}" type="slidenum">
              <a:rPr lang="en-GB" smtClean="0"/>
              <a:t>‹#›</a:t>
            </a:fld>
            <a:endParaRPr lang="en-GB"/>
          </a:p>
        </p:txBody>
      </p:sp>
    </p:spTree>
    <p:extLst>
      <p:ext uri="{BB962C8B-B14F-4D97-AF65-F5344CB8AC3E}">
        <p14:creationId xmlns:p14="http://schemas.microsoft.com/office/powerpoint/2010/main" val="3037705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C0AA363-FE61-494D-B582-9FC4E13B1CB1}" type="datetimeFigureOut">
              <a:rPr lang="en-GB" smtClean="0"/>
              <a:t>18/09/2014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26736DE-68C1-469A-9250-9CF2503C0C5F}" type="slidenum">
              <a:rPr lang="en-GB" smtClean="0"/>
              <a:t>‹#›</a:t>
            </a:fld>
            <a:endParaRPr lang="en-GB"/>
          </a:p>
        </p:txBody>
      </p:sp>
    </p:spTree>
    <p:extLst>
      <p:ext uri="{BB962C8B-B14F-4D97-AF65-F5344CB8AC3E}">
        <p14:creationId xmlns:p14="http://schemas.microsoft.com/office/powerpoint/2010/main" val="1526736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C0AA363-FE61-494D-B582-9FC4E13B1CB1}" type="datetimeFigureOut">
              <a:rPr lang="en-GB" smtClean="0"/>
              <a:t>18/09/2014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26736DE-68C1-469A-9250-9CF2503C0C5F}" type="slidenum">
              <a:rPr lang="en-GB" smtClean="0"/>
              <a:t>‹#›</a:t>
            </a:fld>
            <a:endParaRPr lang="en-GB"/>
          </a:p>
        </p:txBody>
      </p:sp>
    </p:spTree>
    <p:extLst>
      <p:ext uri="{BB962C8B-B14F-4D97-AF65-F5344CB8AC3E}">
        <p14:creationId xmlns:p14="http://schemas.microsoft.com/office/powerpoint/2010/main" val="2773121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0AA363-FE61-494D-B582-9FC4E13B1CB1}" type="datetimeFigureOut">
              <a:rPr lang="en-GB" smtClean="0"/>
              <a:t>18/09/2014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26736DE-68C1-469A-9250-9CF2503C0C5F}" type="slidenum">
              <a:rPr lang="en-GB" smtClean="0"/>
              <a:t>‹#›</a:t>
            </a:fld>
            <a:endParaRPr lang="en-GB"/>
          </a:p>
        </p:txBody>
      </p:sp>
    </p:spTree>
    <p:extLst>
      <p:ext uri="{BB962C8B-B14F-4D97-AF65-F5344CB8AC3E}">
        <p14:creationId xmlns:p14="http://schemas.microsoft.com/office/powerpoint/2010/main" val="323845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0AA363-FE61-494D-B582-9FC4E13B1CB1}" type="datetimeFigureOut">
              <a:rPr lang="en-GB" smtClean="0"/>
              <a:t>18/09/2014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6736DE-68C1-469A-9250-9CF2503C0C5F}" type="slidenum">
              <a:rPr lang="en-GB" smtClean="0"/>
              <a:t>‹#›</a:t>
            </a:fld>
            <a:endParaRPr lang="en-GB"/>
          </a:p>
        </p:txBody>
      </p:sp>
    </p:spTree>
    <p:extLst>
      <p:ext uri="{BB962C8B-B14F-4D97-AF65-F5344CB8AC3E}">
        <p14:creationId xmlns:p14="http://schemas.microsoft.com/office/powerpoint/2010/main" val="3006221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0AA363-FE61-494D-B582-9FC4E13B1CB1}" type="datetimeFigureOut">
              <a:rPr lang="en-GB" smtClean="0"/>
              <a:t>18/09/2014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6736DE-68C1-469A-9250-9CF2503C0C5F}" type="slidenum">
              <a:rPr lang="en-GB" smtClean="0"/>
              <a:t>‹#›</a:t>
            </a:fld>
            <a:endParaRPr lang="en-GB"/>
          </a:p>
        </p:txBody>
      </p:sp>
    </p:spTree>
    <p:extLst>
      <p:ext uri="{BB962C8B-B14F-4D97-AF65-F5344CB8AC3E}">
        <p14:creationId xmlns:p14="http://schemas.microsoft.com/office/powerpoint/2010/main" val="3469378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0AA363-FE61-494D-B582-9FC4E13B1CB1}" type="datetimeFigureOut">
              <a:rPr lang="en-GB" smtClean="0"/>
              <a:t>18/09/2014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6736DE-68C1-469A-9250-9CF2503C0C5F}" type="slidenum">
              <a:rPr lang="en-GB" smtClean="0"/>
              <a:t>‹#›</a:t>
            </a:fld>
            <a:endParaRPr lang="en-GB"/>
          </a:p>
        </p:txBody>
      </p:sp>
    </p:spTree>
    <p:extLst>
      <p:ext uri="{BB962C8B-B14F-4D97-AF65-F5344CB8AC3E}">
        <p14:creationId xmlns:p14="http://schemas.microsoft.com/office/powerpoint/2010/main" val="1786925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The Present Perfect Simple &amp; The Present Perfect continuous</a:t>
            </a:r>
            <a:endParaRPr lang="en-GB" dirty="0"/>
          </a:p>
        </p:txBody>
      </p:sp>
      <p:sp>
        <p:nvSpPr>
          <p:cNvPr id="3" name="Subtitle 2"/>
          <p:cNvSpPr>
            <a:spLocks noGrp="1"/>
          </p:cNvSpPr>
          <p:nvPr>
            <p:ph type="subTitle" idx="1"/>
          </p:nvPr>
        </p:nvSpPr>
        <p:spPr/>
        <p:txBody>
          <a:bodyPr>
            <a:normAutofit fontScale="92500"/>
          </a:bodyPr>
          <a:lstStyle/>
          <a:p>
            <a:r>
              <a:rPr lang="en-GB" dirty="0" smtClean="0"/>
              <a:t>Both the present perfect simple and present perfect continuous talk about something which started in the past</a:t>
            </a:r>
            <a:endParaRPr lang="en-GB" dirty="0"/>
          </a:p>
        </p:txBody>
      </p:sp>
    </p:spTree>
    <p:extLst>
      <p:ext uri="{BB962C8B-B14F-4D97-AF65-F5344CB8AC3E}">
        <p14:creationId xmlns:p14="http://schemas.microsoft.com/office/powerpoint/2010/main" val="29391979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Examples</a:t>
            </a:r>
            <a:endParaRPr lang="en-GB" dirty="0"/>
          </a:p>
        </p:txBody>
      </p:sp>
      <p:sp>
        <p:nvSpPr>
          <p:cNvPr id="3" name="Content Placeholder 2"/>
          <p:cNvSpPr>
            <a:spLocks noGrp="1"/>
          </p:cNvSpPr>
          <p:nvPr>
            <p:ph idx="1"/>
          </p:nvPr>
        </p:nvSpPr>
        <p:spPr/>
        <p:txBody>
          <a:bodyPr>
            <a:normAutofit fontScale="85000" lnSpcReduction="10000"/>
          </a:bodyPr>
          <a:lstStyle/>
          <a:p>
            <a:pPr marL="0" indent="0">
              <a:buNone/>
            </a:pPr>
            <a:endParaRPr lang="en-GB" dirty="0" smtClean="0"/>
          </a:p>
          <a:p>
            <a:r>
              <a:rPr lang="en-GB" dirty="0" smtClean="0"/>
              <a:t>They </a:t>
            </a:r>
            <a:r>
              <a:rPr lang="en-GB" b="1" dirty="0" smtClean="0"/>
              <a:t>have been talking</a:t>
            </a:r>
            <a:r>
              <a:rPr lang="en-GB" dirty="0" smtClean="0"/>
              <a:t> for the last hour.</a:t>
            </a:r>
          </a:p>
          <a:p>
            <a:r>
              <a:rPr lang="en-GB" dirty="0" smtClean="0"/>
              <a:t>She </a:t>
            </a:r>
            <a:r>
              <a:rPr lang="en-GB" b="1" dirty="0" smtClean="0"/>
              <a:t>has been working</a:t>
            </a:r>
            <a:r>
              <a:rPr lang="en-GB" dirty="0" smtClean="0"/>
              <a:t> at that company for three years.</a:t>
            </a:r>
          </a:p>
          <a:p>
            <a:r>
              <a:rPr lang="en-GB" dirty="0" smtClean="0"/>
              <a:t>What </a:t>
            </a:r>
            <a:r>
              <a:rPr lang="en-GB" b="1" dirty="0" smtClean="0"/>
              <a:t>have</a:t>
            </a:r>
            <a:r>
              <a:rPr lang="en-GB" dirty="0" smtClean="0"/>
              <a:t> you </a:t>
            </a:r>
            <a:r>
              <a:rPr lang="en-GB" b="1" dirty="0" smtClean="0"/>
              <a:t>been doing</a:t>
            </a:r>
            <a:r>
              <a:rPr lang="en-GB" dirty="0" smtClean="0"/>
              <a:t> for the last 30 minutes? </a:t>
            </a:r>
          </a:p>
          <a:p>
            <a:r>
              <a:rPr lang="en-GB" dirty="0" smtClean="0"/>
              <a:t>James </a:t>
            </a:r>
            <a:r>
              <a:rPr lang="en-GB" b="1" dirty="0" smtClean="0"/>
              <a:t>has been teaching</a:t>
            </a:r>
            <a:r>
              <a:rPr lang="en-GB" dirty="0" smtClean="0"/>
              <a:t> at the university since June.</a:t>
            </a:r>
          </a:p>
          <a:p>
            <a:r>
              <a:rPr lang="en-GB" dirty="0" smtClean="0"/>
              <a:t>We </a:t>
            </a:r>
            <a:r>
              <a:rPr lang="en-GB" b="1" dirty="0" smtClean="0"/>
              <a:t>have been waiting </a:t>
            </a:r>
            <a:r>
              <a:rPr lang="en-GB" dirty="0" smtClean="0"/>
              <a:t>here for over two hours! </a:t>
            </a:r>
          </a:p>
          <a:p>
            <a:r>
              <a:rPr lang="en-GB" dirty="0" smtClean="0"/>
              <a:t>Why </a:t>
            </a:r>
            <a:r>
              <a:rPr lang="en-GB" b="1" dirty="0" smtClean="0"/>
              <a:t>has</a:t>
            </a:r>
            <a:r>
              <a:rPr lang="en-GB" dirty="0" smtClean="0"/>
              <a:t> Nancy </a:t>
            </a:r>
            <a:r>
              <a:rPr lang="en-GB" b="1" dirty="0" smtClean="0"/>
              <a:t>not been taking</a:t>
            </a:r>
            <a:r>
              <a:rPr lang="en-GB" dirty="0" smtClean="0"/>
              <a:t> her medicine for the last three days?</a:t>
            </a:r>
          </a:p>
          <a:p>
            <a:endParaRPr lang="en-GB" dirty="0"/>
          </a:p>
        </p:txBody>
      </p:sp>
    </p:spTree>
    <p:extLst>
      <p:ext uri="{BB962C8B-B14F-4D97-AF65-F5344CB8AC3E}">
        <p14:creationId xmlns:p14="http://schemas.microsoft.com/office/powerpoint/2010/main" val="3572475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fontScale="70000" lnSpcReduction="20000"/>
          </a:bodyPr>
          <a:lstStyle/>
          <a:p>
            <a:pPr marL="0" indent="0">
              <a:buNone/>
            </a:pPr>
            <a:endParaRPr lang="en-GB" dirty="0" smtClean="0"/>
          </a:p>
          <a:p>
            <a:pPr marL="0" indent="0">
              <a:buNone/>
            </a:pPr>
            <a:r>
              <a:rPr lang="en-GB" b="1" dirty="0" smtClean="0"/>
              <a:t>USE 2 Recently, Lately</a:t>
            </a:r>
          </a:p>
          <a:p>
            <a:r>
              <a:rPr lang="en-GB" dirty="0" smtClean="0"/>
              <a:t>You can also use the Present Perfect Continuous WITHOUT a duration such as "for two weeks." Without the duration, the tense has a more general meaning of "lately." We often use the words "lately" or "recently" to emphasize this meaning.</a:t>
            </a:r>
          </a:p>
          <a:p>
            <a:r>
              <a:rPr lang="en-GB" dirty="0" smtClean="0"/>
              <a:t>Examples:</a:t>
            </a:r>
          </a:p>
          <a:p>
            <a:r>
              <a:rPr lang="en-GB" b="1" dirty="0" smtClean="0">
                <a:solidFill>
                  <a:srgbClr val="FF0000"/>
                </a:solidFill>
              </a:rPr>
              <a:t>Recently, </a:t>
            </a:r>
            <a:r>
              <a:rPr lang="en-GB" dirty="0" smtClean="0"/>
              <a:t>I </a:t>
            </a:r>
            <a:r>
              <a:rPr lang="en-GB" b="1" dirty="0" smtClean="0"/>
              <a:t>have been feeling</a:t>
            </a:r>
            <a:r>
              <a:rPr lang="en-GB" dirty="0" smtClean="0"/>
              <a:t> really tired.</a:t>
            </a:r>
          </a:p>
          <a:p>
            <a:r>
              <a:rPr lang="en-GB" dirty="0" smtClean="0"/>
              <a:t>She </a:t>
            </a:r>
            <a:r>
              <a:rPr lang="en-GB" b="1" dirty="0" smtClean="0"/>
              <a:t>has been watching</a:t>
            </a:r>
            <a:r>
              <a:rPr lang="en-GB" dirty="0" smtClean="0"/>
              <a:t> too much television </a:t>
            </a:r>
            <a:r>
              <a:rPr lang="en-GB" dirty="0" smtClean="0">
                <a:solidFill>
                  <a:srgbClr val="FF0000"/>
                </a:solidFill>
              </a:rPr>
              <a:t>lately</a:t>
            </a:r>
            <a:r>
              <a:rPr lang="en-GB" dirty="0" smtClean="0"/>
              <a:t>.</a:t>
            </a:r>
          </a:p>
          <a:p>
            <a:r>
              <a:rPr lang="en-GB" b="1" dirty="0" smtClean="0"/>
              <a:t>Have</a:t>
            </a:r>
            <a:r>
              <a:rPr lang="en-GB" dirty="0" smtClean="0"/>
              <a:t> you </a:t>
            </a:r>
            <a:r>
              <a:rPr lang="en-GB" b="1" dirty="0" smtClean="0"/>
              <a:t>been exercising</a:t>
            </a:r>
            <a:r>
              <a:rPr lang="en-GB" dirty="0" smtClean="0"/>
              <a:t> </a:t>
            </a:r>
            <a:r>
              <a:rPr lang="en-GB" dirty="0" smtClean="0">
                <a:solidFill>
                  <a:srgbClr val="FF0000"/>
                </a:solidFill>
              </a:rPr>
              <a:t>lately</a:t>
            </a:r>
            <a:r>
              <a:rPr lang="en-GB" dirty="0" smtClean="0"/>
              <a:t>? </a:t>
            </a:r>
          </a:p>
          <a:p>
            <a:r>
              <a:rPr lang="en-GB" dirty="0" smtClean="0"/>
              <a:t>Mary </a:t>
            </a:r>
            <a:r>
              <a:rPr lang="en-GB" b="1" dirty="0" smtClean="0"/>
              <a:t>has been feeling</a:t>
            </a:r>
            <a:r>
              <a:rPr lang="en-GB" dirty="0" smtClean="0"/>
              <a:t> a little depressed.</a:t>
            </a:r>
          </a:p>
          <a:p>
            <a:r>
              <a:rPr lang="en-GB" dirty="0" smtClean="0"/>
              <a:t>Lisa </a:t>
            </a:r>
            <a:r>
              <a:rPr lang="en-GB" b="1" dirty="0" smtClean="0"/>
              <a:t>has not been practicing</a:t>
            </a:r>
            <a:r>
              <a:rPr lang="en-GB" dirty="0" smtClean="0"/>
              <a:t> her English. </a:t>
            </a:r>
          </a:p>
          <a:p>
            <a:r>
              <a:rPr lang="en-GB" dirty="0" smtClean="0"/>
              <a:t>What </a:t>
            </a:r>
            <a:r>
              <a:rPr lang="en-GB" b="1" dirty="0" smtClean="0"/>
              <a:t>have</a:t>
            </a:r>
            <a:r>
              <a:rPr lang="en-GB" dirty="0" smtClean="0"/>
              <a:t> you </a:t>
            </a:r>
            <a:r>
              <a:rPr lang="en-GB" b="1" dirty="0" smtClean="0"/>
              <a:t>been doing</a:t>
            </a:r>
            <a:r>
              <a:rPr lang="en-GB" dirty="0" smtClean="0"/>
              <a:t>? </a:t>
            </a:r>
          </a:p>
          <a:p>
            <a:endParaRPr lang="en-GB"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260648"/>
            <a:ext cx="7776864"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381129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803153533"/>
              </p:ext>
            </p:extLst>
          </p:nvPr>
        </p:nvGraphicFramePr>
        <p:xfrm>
          <a:off x="107505" y="260648"/>
          <a:ext cx="8579295" cy="6408712"/>
        </p:xfrm>
        <a:graphic>
          <a:graphicData uri="http://schemas.openxmlformats.org/drawingml/2006/table">
            <a:tbl>
              <a:tblPr>
                <a:tableStyleId>{775DCB02-9BB8-47FD-8907-85C794F793BA}</a:tableStyleId>
              </a:tblPr>
              <a:tblGrid>
                <a:gridCol w="2859765"/>
                <a:gridCol w="2859765"/>
                <a:gridCol w="2859765"/>
              </a:tblGrid>
              <a:tr h="832902">
                <a:tc>
                  <a:txBody>
                    <a:bodyPr/>
                    <a:lstStyle/>
                    <a:p>
                      <a:r>
                        <a:rPr lang="en-GB" dirty="0"/>
                        <a:t>Present Perfect Continuous Forms</a:t>
                      </a:r>
                      <a:endParaRPr lang="en-GB" b="1" dirty="0"/>
                    </a:p>
                  </a:txBody>
                  <a:tcPr marL="0" marR="0" marT="0" marB="0"/>
                </a:tc>
                <a:tc>
                  <a:txBody>
                    <a:bodyPr/>
                    <a:lstStyle/>
                    <a:p>
                      <a:endParaRPr lang="en-GB"/>
                    </a:p>
                  </a:txBody>
                  <a:tcPr/>
                </a:tc>
                <a:tc>
                  <a:txBody>
                    <a:bodyPr/>
                    <a:lstStyle/>
                    <a:p>
                      <a:endParaRPr lang="en-GB"/>
                    </a:p>
                  </a:txBody>
                  <a:tcPr/>
                </a:tc>
              </a:tr>
              <a:tr h="705652">
                <a:tc>
                  <a:txBody>
                    <a:bodyPr/>
                    <a:lstStyle/>
                    <a:p>
                      <a:r>
                        <a:rPr lang="en-GB"/>
                        <a:t>Positive</a:t>
                      </a:r>
                    </a:p>
                  </a:txBody>
                  <a:tcPr marL="95250" marR="95250" marT="95250" marB="95250" anchor="ctr"/>
                </a:tc>
                <a:tc>
                  <a:txBody>
                    <a:bodyPr/>
                    <a:lstStyle/>
                    <a:p>
                      <a:r>
                        <a:rPr lang="en-GB"/>
                        <a:t>Negative</a:t>
                      </a:r>
                    </a:p>
                  </a:txBody>
                  <a:tcPr marL="95250" marR="95250" marT="95250" marB="95250" anchor="ctr"/>
                </a:tc>
                <a:tc>
                  <a:txBody>
                    <a:bodyPr/>
                    <a:lstStyle/>
                    <a:p>
                      <a:r>
                        <a:rPr lang="en-GB"/>
                        <a:t>Question</a:t>
                      </a:r>
                    </a:p>
                  </a:txBody>
                  <a:tcPr marL="95250" marR="95250" marT="95250" marB="95250" anchor="ctr"/>
                </a:tc>
              </a:tr>
              <a:tr h="4870158">
                <a:tc>
                  <a:txBody>
                    <a:bodyPr/>
                    <a:lstStyle/>
                    <a:p>
                      <a:pPr>
                        <a:buFont typeface="Arial"/>
                        <a:buChar char="•"/>
                      </a:pPr>
                      <a:r>
                        <a:rPr lang="en-GB" dirty="0"/>
                        <a:t>I have been sleeping.</a:t>
                      </a:r>
                    </a:p>
                    <a:p>
                      <a:pPr>
                        <a:buFont typeface="Arial"/>
                        <a:buChar char="•"/>
                      </a:pPr>
                      <a:r>
                        <a:rPr lang="en-GB" dirty="0"/>
                        <a:t>You have been sleeping.</a:t>
                      </a:r>
                    </a:p>
                    <a:p>
                      <a:pPr>
                        <a:buFont typeface="Arial"/>
                        <a:buChar char="•"/>
                      </a:pPr>
                      <a:r>
                        <a:rPr lang="en-GB" dirty="0"/>
                        <a:t>We have been sleeping.</a:t>
                      </a:r>
                    </a:p>
                    <a:p>
                      <a:pPr>
                        <a:buFont typeface="Arial"/>
                        <a:buChar char="•"/>
                      </a:pPr>
                      <a:r>
                        <a:rPr lang="en-GB" dirty="0"/>
                        <a:t>They have been sleeping.</a:t>
                      </a:r>
                    </a:p>
                    <a:p>
                      <a:pPr>
                        <a:buFont typeface="Arial"/>
                        <a:buChar char="•"/>
                      </a:pPr>
                      <a:r>
                        <a:rPr lang="en-GB" dirty="0"/>
                        <a:t>He has been sleeping.</a:t>
                      </a:r>
                    </a:p>
                    <a:p>
                      <a:pPr>
                        <a:buFont typeface="Arial"/>
                        <a:buChar char="•"/>
                      </a:pPr>
                      <a:r>
                        <a:rPr lang="en-GB" dirty="0"/>
                        <a:t>She has been sleeping.</a:t>
                      </a:r>
                    </a:p>
                    <a:p>
                      <a:pPr>
                        <a:buFont typeface="Arial"/>
                        <a:buChar char="•"/>
                      </a:pPr>
                      <a:r>
                        <a:rPr lang="en-GB" dirty="0"/>
                        <a:t>It has been sleeping.</a:t>
                      </a:r>
                    </a:p>
                  </a:txBody>
                  <a:tcPr marL="95250" marR="95250" marT="95250" marB="95250" anchor="ctr"/>
                </a:tc>
                <a:tc>
                  <a:txBody>
                    <a:bodyPr/>
                    <a:lstStyle/>
                    <a:p>
                      <a:pPr>
                        <a:buFont typeface="Arial"/>
                        <a:buChar char="•"/>
                      </a:pPr>
                      <a:endParaRPr lang="en-GB" dirty="0" smtClean="0"/>
                    </a:p>
                    <a:p>
                      <a:pPr>
                        <a:buFont typeface="Arial"/>
                        <a:buChar char="•"/>
                      </a:pPr>
                      <a:endParaRPr lang="en-GB" dirty="0" smtClean="0"/>
                    </a:p>
                    <a:p>
                      <a:pPr>
                        <a:buFont typeface="Arial"/>
                        <a:buChar char="•"/>
                      </a:pPr>
                      <a:r>
                        <a:rPr lang="en-GB" dirty="0" smtClean="0"/>
                        <a:t>I </a:t>
                      </a:r>
                      <a:r>
                        <a:rPr lang="en-GB" dirty="0"/>
                        <a:t>have not been sleeping.</a:t>
                      </a:r>
                    </a:p>
                    <a:p>
                      <a:pPr>
                        <a:buFont typeface="Arial"/>
                        <a:buChar char="•"/>
                      </a:pPr>
                      <a:r>
                        <a:rPr lang="en-GB" dirty="0"/>
                        <a:t>You have not been sleeping.</a:t>
                      </a:r>
                    </a:p>
                    <a:p>
                      <a:pPr>
                        <a:buFont typeface="Arial"/>
                        <a:buChar char="•"/>
                      </a:pPr>
                      <a:r>
                        <a:rPr lang="en-GB" dirty="0"/>
                        <a:t>We have not been sleeping.</a:t>
                      </a:r>
                    </a:p>
                    <a:p>
                      <a:pPr>
                        <a:buFont typeface="Arial"/>
                        <a:buChar char="•"/>
                      </a:pPr>
                      <a:r>
                        <a:rPr lang="en-GB" dirty="0"/>
                        <a:t>They have not been sleeping.</a:t>
                      </a:r>
                    </a:p>
                    <a:p>
                      <a:pPr>
                        <a:buFont typeface="Arial"/>
                        <a:buChar char="•"/>
                      </a:pPr>
                      <a:r>
                        <a:rPr lang="en-GB" dirty="0"/>
                        <a:t>He has not been sleeping.</a:t>
                      </a:r>
                    </a:p>
                    <a:p>
                      <a:pPr>
                        <a:buFont typeface="Arial"/>
                        <a:buChar char="•"/>
                      </a:pPr>
                      <a:r>
                        <a:rPr lang="en-GB" dirty="0"/>
                        <a:t>She has not been sleeping.</a:t>
                      </a:r>
                    </a:p>
                    <a:p>
                      <a:pPr>
                        <a:buFont typeface="Arial"/>
                        <a:buChar char="•"/>
                      </a:pPr>
                      <a:r>
                        <a:rPr lang="en-GB" dirty="0"/>
                        <a:t>It has not been sleeping.</a:t>
                      </a:r>
                    </a:p>
                  </a:txBody>
                  <a:tcPr marL="95250" marR="95250" marT="95250" marB="95250" anchor="ctr"/>
                </a:tc>
                <a:tc>
                  <a:txBody>
                    <a:bodyPr/>
                    <a:lstStyle/>
                    <a:p>
                      <a:pPr>
                        <a:buFont typeface="Arial"/>
                        <a:buChar char="•"/>
                      </a:pPr>
                      <a:r>
                        <a:rPr lang="en-GB" dirty="0"/>
                        <a:t>Have I been sleeping?</a:t>
                      </a:r>
                    </a:p>
                    <a:p>
                      <a:pPr>
                        <a:buFont typeface="Arial"/>
                        <a:buChar char="•"/>
                      </a:pPr>
                      <a:r>
                        <a:rPr lang="en-GB" dirty="0"/>
                        <a:t>Have you been sleeping?</a:t>
                      </a:r>
                    </a:p>
                    <a:p>
                      <a:pPr>
                        <a:buFont typeface="Arial"/>
                        <a:buChar char="•"/>
                      </a:pPr>
                      <a:r>
                        <a:rPr lang="en-GB" dirty="0"/>
                        <a:t>Have we been sleeping?</a:t>
                      </a:r>
                    </a:p>
                    <a:p>
                      <a:pPr>
                        <a:buFont typeface="Arial"/>
                        <a:buChar char="•"/>
                      </a:pPr>
                      <a:r>
                        <a:rPr lang="en-GB" dirty="0"/>
                        <a:t>Have they been sleeping?</a:t>
                      </a:r>
                    </a:p>
                    <a:p>
                      <a:pPr>
                        <a:buFont typeface="Arial"/>
                        <a:buChar char="•"/>
                      </a:pPr>
                      <a:r>
                        <a:rPr lang="en-GB" dirty="0"/>
                        <a:t>Has he been sleeping?</a:t>
                      </a:r>
                    </a:p>
                    <a:p>
                      <a:pPr>
                        <a:buFont typeface="Arial"/>
                        <a:buChar char="•"/>
                      </a:pPr>
                      <a:r>
                        <a:rPr lang="en-GB" dirty="0"/>
                        <a:t>Has she been sleeping?</a:t>
                      </a:r>
                    </a:p>
                    <a:p>
                      <a:pPr>
                        <a:buFont typeface="Arial"/>
                        <a:buChar char="•"/>
                      </a:pPr>
                      <a:r>
                        <a:rPr lang="en-GB" dirty="0"/>
                        <a:t>Has it been sleeping?</a:t>
                      </a:r>
                    </a:p>
                  </a:txBody>
                  <a:tcPr marL="95250" marR="95250" marT="95250" marB="95250" anchor="ctr"/>
                </a:tc>
              </a:tr>
            </a:tbl>
          </a:graphicData>
        </a:graphic>
      </p:graphicFrame>
    </p:spTree>
    <p:extLst>
      <p:ext uri="{BB962C8B-B14F-4D97-AF65-F5344CB8AC3E}">
        <p14:creationId xmlns:p14="http://schemas.microsoft.com/office/powerpoint/2010/main" val="16002104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Text Placeholder 2"/>
          <p:cNvSpPr>
            <a:spLocks noGrp="1"/>
          </p:cNvSpPr>
          <p:nvPr>
            <p:ph type="body" idx="1"/>
          </p:nvPr>
        </p:nvSpPr>
        <p:spPr/>
        <p:txBody>
          <a:bodyPr/>
          <a:lstStyle/>
          <a:p>
            <a:r>
              <a:rPr lang="en-GB" dirty="0" smtClean="0"/>
              <a:t>The present perfect simple</a:t>
            </a:r>
            <a:endParaRPr lang="en-GB" dirty="0"/>
          </a:p>
        </p:txBody>
      </p:sp>
      <p:sp>
        <p:nvSpPr>
          <p:cNvPr id="4" name="Content Placeholder 3"/>
          <p:cNvSpPr>
            <a:spLocks noGrp="1"/>
          </p:cNvSpPr>
          <p:nvPr>
            <p:ph sz="half" idx="2"/>
          </p:nvPr>
        </p:nvSpPr>
        <p:spPr/>
        <p:txBody>
          <a:bodyPr/>
          <a:lstStyle/>
          <a:p>
            <a:pPr marL="457200" indent="-457200">
              <a:buFont typeface="+mj-lt"/>
              <a:buAutoNum type="arabicPeriod"/>
            </a:pPr>
            <a:r>
              <a:rPr lang="en-GB" dirty="0" smtClean="0"/>
              <a:t>Emphasises the result:</a:t>
            </a:r>
          </a:p>
          <a:p>
            <a:endParaRPr lang="en-GB" dirty="0"/>
          </a:p>
          <a:p>
            <a:r>
              <a:rPr lang="en-GB" dirty="0" smtClean="0"/>
              <a:t>I’ve phoned all my friends and they’re coming to the party.</a:t>
            </a:r>
            <a:endParaRPr lang="en-GB" dirty="0"/>
          </a:p>
        </p:txBody>
      </p:sp>
      <p:sp>
        <p:nvSpPr>
          <p:cNvPr id="5" name="Text Placeholder 4"/>
          <p:cNvSpPr>
            <a:spLocks noGrp="1"/>
          </p:cNvSpPr>
          <p:nvPr>
            <p:ph type="body" sz="quarter" idx="3"/>
          </p:nvPr>
        </p:nvSpPr>
        <p:spPr/>
        <p:txBody>
          <a:bodyPr>
            <a:normAutofit fontScale="92500"/>
          </a:bodyPr>
          <a:lstStyle/>
          <a:p>
            <a:r>
              <a:rPr lang="en-GB" dirty="0" smtClean="0"/>
              <a:t>The present perfect continuous</a:t>
            </a:r>
            <a:endParaRPr lang="en-GB" dirty="0"/>
          </a:p>
        </p:txBody>
      </p:sp>
      <p:sp>
        <p:nvSpPr>
          <p:cNvPr id="6" name="Content Placeholder 5"/>
          <p:cNvSpPr>
            <a:spLocks noGrp="1"/>
          </p:cNvSpPr>
          <p:nvPr>
            <p:ph sz="quarter" idx="4"/>
          </p:nvPr>
        </p:nvSpPr>
        <p:spPr/>
        <p:txBody>
          <a:bodyPr/>
          <a:lstStyle/>
          <a:p>
            <a:pPr marL="457200" indent="-457200">
              <a:buFont typeface="+mj-lt"/>
              <a:buAutoNum type="arabicPeriod"/>
            </a:pPr>
            <a:r>
              <a:rPr lang="en-GB" dirty="0" smtClean="0"/>
              <a:t>Emphasises the activity:</a:t>
            </a:r>
          </a:p>
          <a:p>
            <a:pPr marL="457200" indent="-457200">
              <a:buFont typeface="+mj-lt"/>
              <a:buAutoNum type="arabicPeriod"/>
            </a:pPr>
            <a:endParaRPr lang="en-GB" dirty="0"/>
          </a:p>
          <a:p>
            <a:r>
              <a:rPr lang="en-GB" dirty="0" smtClean="0"/>
              <a:t>I’ve  been(I have been) phoning my friends (that’s why I haven’t done my homework).</a:t>
            </a:r>
            <a:endParaRPr lang="en-GB" dirty="0"/>
          </a:p>
        </p:txBody>
      </p:sp>
    </p:spTree>
    <p:extLst>
      <p:ext uri="{BB962C8B-B14F-4D97-AF65-F5344CB8AC3E}">
        <p14:creationId xmlns:p14="http://schemas.microsoft.com/office/powerpoint/2010/main" val="32832790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Text Placeholder 2"/>
          <p:cNvSpPr>
            <a:spLocks noGrp="1"/>
          </p:cNvSpPr>
          <p:nvPr>
            <p:ph type="body" idx="1"/>
          </p:nvPr>
        </p:nvSpPr>
        <p:spPr/>
        <p:txBody>
          <a:bodyPr/>
          <a:lstStyle/>
          <a:p>
            <a:r>
              <a:rPr lang="en-GB" dirty="0" smtClean="0"/>
              <a:t>The present perfect simple</a:t>
            </a:r>
            <a:endParaRPr lang="en-GB" dirty="0"/>
          </a:p>
        </p:txBody>
      </p:sp>
      <p:sp>
        <p:nvSpPr>
          <p:cNvPr id="4" name="Content Placeholder 3"/>
          <p:cNvSpPr>
            <a:spLocks noGrp="1"/>
          </p:cNvSpPr>
          <p:nvPr>
            <p:ph sz="half" idx="2"/>
          </p:nvPr>
        </p:nvSpPr>
        <p:spPr/>
        <p:txBody>
          <a:bodyPr/>
          <a:lstStyle/>
          <a:p>
            <a:pPr marL="0" indent="0">
              <a:buNone/>
            </a:pPr>
            <a:r>
              <a:rPr lang="en-GB" dirty="0" smtClean="0"/>
              <a:t>2. Says </a:t>
            </a:r>
            <a:r>
              <a:rPr lang="en-GB" dirty="0" smtClean="0">
                <a:solidFill>
                  <a:srgbClr val="FF0000"/>
                </a:solidFill>
              </a:rPr>
              <a:t>how much </a:t>
            </a:r>
            <a:r>
              <a:rPr lang="en-GB" dirty="0" smtClean="0"/>
              <a:t>you have done:</a:t>
            </a:r>
          </a:p>
          <a:p>
            <a:pPr marL="0" indent="0">
              <a:buNone/>
            </a:pPr>
            <a:endParaRPr lang="en-GB" dirty="0"/>
          </a:p>
          <a:p>
            <a:pPr marL="0" indent="0">
              <a:buNone/>
            </a:pPr>
            <a:r>
              <a:rPr lang="en-GB" dirty="0" smtClean="0"/>
              <a:t>I’ve (I have) cooked ten pizzas</a:t>
            </a:r>
            <a:endParaRPr lang="en-GB" dirty="0"/>
          </a:p>
        </p:txBody>
      </p:sp>
      <p:sp>
        <p:nvSpPr>
          <p:cNvPr id="5" name="Text Placeholder 4"/>
          <p:cNvSpPr>
            <a:spLocks noGrp="1"/>
          </p:cNvSpPr>
          <p:nvPr>
            <p:ph type="body" sz="quarter" idx="3"/>
          </p:nvPr>
        </p:nvSpPr>
        <p:spPr/>
        <p:txBody>
          <a:bodyPr>
            <a:normAutofit fontScale="92500"/>
          </a:bodyPr>
          <a:lstStyle/>
          <a:p>
            <a:r>
              <a:rPr lang="en-GB" dirty="0" smtClean="0"/>
              <a:t>The present perfect continuous</a:t>
            </a:r>
            <a:endParaRPr lang="en-GB" dirty="0"/>
          </a:p>
        </p:txBody>
      </p:sp>
      <p:sp>
        <p:nvSpPr>
          <p:cNvPr id="6" name="Content Placeholder 5"/>
          <p:cNvSpPr>
            <a:spLocks noGrp="1"/>
          </p:cNvSpPr>
          <p:nvPr>
            <p:ph sz="quarter" idx="4"/>
          </p:nvPr>
        </p:nvSpPr>
        <p:spPr/>
        <p:txBody>
          <a:bodyPr/>
          <a:lstStyle/>
          <a:p>
            <a:pPr marL="0" indent="0">
              <a:buNone/>
            </a:pPr>
            <a:r>
              <a:rPr lang="en-GB" dirty="0" smtClean="0"/>
              <a:t>2.  Says how long you have been doing something:</a:t>
            </a:r>
          </a:p>
          <a:p>
            <a:pPr marL="0" indent="0">
              <a:buNone/>
            </a:pPr>
            <a:endParaRPr lang="en-GB" dirty="0"/>
          </a:p>
          <a:p>
            <a:pPr marL="0" indent="0">
              <a:buNone/>
            </a:pPr>
            <a:r>
              <a:rPr lang="en-GB" dirty="0" smtClean="0"/>
              <a:t>I’ve been cooking </a:t>
            </a:r>
            <a:r>
              <a:rPr lang="en-GB" dirty="0" smtClean="0">
                <a:solidFill>
                  <a:srgbClr val="FF0000"/>
                </a:solidFill>
              </a:rPr>
              <a:t>all afternoon.</a:t>
            </a:r>
            <a:endParaRPr lang="en-GB" dirty="0">
              <a:solidFill>
                <a:srgbClr val="FF0000"/>
              </a:solidFill>
            </a:endParaRPr>
          </a:p>
        </p:txBody>
      </p:sp>
    </p:spTree>
    <p:extLst>
      <p:ext uri="{BB962C8B-B14F-4D97-AF65-F5344CB8AC3E}">
        <p14:creationId xmlns:p14="http://schemas.microsoft.com/office/powerpoint/2010/main" val="2238094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Text Placeholder 2"/>
          <p:cNvSpPr>
            <a:spLocks noGrp="1"/>
          </p:cNvSpPr>
          <p:nvPr>
            <p:ph type="body" idx="1"/>
          </p:nvPr>
        </p:nvSpPr>
        <p:spPr/>
        <p:txBody>
          <a:bodyPr/>
          <a:lstStyle/>
          <a:p>
            <a:r>
              <a:rPr lang="en-GB" dirty="0" smtClean="0"/>
              <a:t>The present perfect simple</a:t>
            </a:r>
            <a:endParaRPr lang="en-GB" dirty="0"/>
          </a:p>
        </p:txBody>
      </p:sp>
      <p:sp>
        <p:nvSpPr>
          <p:cNvPr id="4" name="Content Placeholder 3"/>
          <p:cNvSpPr>
            <a:spLocks noGrp="1"/>
          </p:cNvSpPr>
          <p:nvPr>
            <p:ph sz="half" idx="2"/>
          </p:nvPr>
        </p:nvSpPr>
        <p:spPr/>
        <p:txBody>
          <a:bodyPr/>
          <a:lstStyle/>
          <a:p>
            <a:pPr marL="457200" indent="-457200">
              <a:buAutoNum type="arabicPeriod" startAt="3"/>
            </a:pPr>
            <a:r>
              <a:rPr lang="en-GB" dirty="0" smtClean="0"/>
              <a:t>May give the idea that something is more </a:t>
            </a:r>
            <a:r>
              <a:rPr lang="en-GB" dirty="0" smtClean="0">
                <a:solidFill>
                  <a:srgbClr val="00B050"/>
                </a:solidFill>
              </a:rPr>
              <a:t>permanent</a:t>
            </a:r>
            <a:r>
              <a:rPr lang="en-GB" dirty="0" smtClean="0"/>
              <a:t> (and may be accompanied by a time expression which shows this):</a:t>
            </a:r>
          </a:p>
          <a:p>
            <a:pPr marL="457200" indent="-457200">
              <a:buAutoNum type="arabicPeriod" startAt="3"/>
            </a:pPr>
            <a:endParaRPr lang="en-GB" dirty="0"/>
          </a:p>
          <a:p>
            <a:pPr marL="0" indent="0">
              <a:buNone/>
            </a:pPr>
            <a:r>
              <a:rPr lang="en-GB" dirty="0" smtClean="0"/>
              <a:t>He’s worked (he has) in this shop </a:t>
            </a:r>
            <a:r>
              <a:rPr lang="en-GB" dirty="0" smtClean="0">
                <a:solidFill>
                  <a:srgbClr val="00B050"/>
                </a:solidFill>
              </a:rPr>
              <a:t>all his life</a:t>
            </a:r>
            <a:r>
              <a:rPr lang="en-GB" dirty="0" smtClean="0"/>
              <a:t>. I’ve (I have always lived here).</a:t>
            </a:r>
            <a:endParaRPr lang="en-GB" dirty="0"/>
          </a:p>
        </p:txBody>
      </p:sp>
      <p:sp>
        <p:nvSpPr>
          <p:cNvPr id="5" name="Text Placeholder 4"/>
          <p:cNvSpPr>
            <a:spLocks noGrp="1"/>
          </p:cNvSpPr>
          <p:nvPr>
            <p:ph type="body" sz="quarter" idx="3"/>
          </p:nvPr>
        </p:nvSpPr>
        <p:spPr/>
        <p:txBody>
          <a:bodyPr>
            <a:normAutofit fontScale="92500"/>
          </a:bodyPr>
          <a:lstStyle/>
          <a:p>
            <a:r>
              <a:rPr lang="en-GB" dirty="0" smtClean="0"/>
              <a:t>The present perfect continuous</a:t>
            </a:r>
            <a:endParaRPr lang="en-GB" dirty="0"/>
          </a:p>
        </p:txBody>
      </p:sp>
      <p:sp>
        <p:nvSpPr>
          <p:cNvPr id="6" name="Content Placeholder 5"/>
          <p:cNvSpPr>
            <a:spLocks noGrp="1"/>
          </p:cNvSpPr>
          <p:nvPr>
            <p:ph sz="quarter" idx="4"/>
          </p:nvPr>
        </p:nvSpPr>
        <p:spPr/>
        <p:txBody>
          <a:bodyPr/>
          <a:lstStyle/>
          <a:p>
            <a:pPr marL="0" indent="0">
              <a:buNone/>
            </a:pPr>
            <a:r>
              <a:rPr lang="en-GB" dirty="0" smtClean="0"/>
              <a:t>3. May give idea that something is </a:t>
            </a:r>
            <a:r>
              <a:rPr lang="en-GB" dirty="0" smtClean="0">
                <a:solidFill>
                  <a:srgbClr val="FF0000"/>
                </a:solidFill>
              </a:rPr>
              <a:t>temporary</a:t>
            </a:r>
            <a:r>
              <a:rPr lang="en-GB" dirty="0" smtClean="0"/>
              <a:t> (and may be accompanied by a time expression which shows this): I’ve been working here </a:t>
            </a:r>
            <a:r>
              <a:rPr lang="en-GB" dirty="0" smtClean="0">
                <a:solidFill>
                  <a:srgbClr val="FF0000"/>
                </a:solidFill>
              </a:rPr>
              <a:t>for the last two months </a:t>
            </a:r>
            <a:r>
              <a:rPr lang="en-GB" dirty="0" smtClean="0"/>
              <a:t>until I go to University. We have been eating dinner in the garden </a:t>
            </a:r>
            <a:r>
              <a:rPr lang="en-GB" dirty="0" smtClean="0">
                <a:solidFill>
                  <a:srgbClr val="FF0000"/>
                </a:solidFill>
              </a:rPr>
              <a:t>while </a:t>
            </a:r>
            <a:r>
              <a:rPr lang="en-GB" dirty="0" smtClean="0"/>
              <a:t>the weather has been so warm.</a:t>
            </a:r>
            <a:endParaRPr lang="en-GB" dirty="0"/>
          </a:p>
        </p:txBody>
      </p:sp>
    </p:spTree>
    <p:extLst>
      <p:ext uri="{BB962C8B-B14F-4D97-AF65-F5344CB8AC3E}">
        <p14:creationId xmlns:p14="http://schemas.microsoft.com/office/powerpoint/2010/main" val="19398803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Text Placeholder 2"/>
          <p:cNvSpPr>
            <a:spLocks noGrp="1"/>
          </p:cNvSpPr>
          <p:nvPr>
            <p:ph type="body" idx="1"/>
          </p:nvPr>
        </p:nvSpPr>
        <p:spPr/>
        <p:txBody>
          <a:bodyPr/>
          <a:lstStyle/>
          <a:p>
            <a:r>
              <a:rPr lang="en-GB" dirty="0" smtClean="0"/>
              <a:t>The present perfect simple</a:t>
            </a:r>
            <a:endParaRPr lang="en-GB" dirty="0"/>
          </a:p>
        </p:txBody>
      </p:sp>
      <p:sp>
        <p:nvSpPr>
          <p:cNvPr id="4" name="Content Placeholder 3"/>
          <p:cNvSpPr>
            <a:spLocks noGrp="1"/>
          </p:cNvSpPr>
          <p:nvPr>
            <p:ph sz="half" idx="2"/>
          </p:nvPr>
        </p:nvSpPr>
        <p:spPr/>
        <p:txBody>
          <a:bodyPr/>
          <a:lstStyle/>
          <a:p>
            <a:pPr marL="0" indent="0">
              <a:buNone/>
            </a:pPr>
            <a:r>
              <a:rPr lang="en-GB" dirty="0" smtClean="0"/>
              <a:t>4. Is used when we want to say how many times something has been repeated:</a:t>
            </a:r>
          </a:p>
          <a:p>
            <a:pPr marL="0" indent="0">
              <a:buNone/>
            </a:pPr>
            <a:endParaRPr lang="en-GB" dirty="0"/>
          </a:p>
          <a:p>
            <a:pPr marL="0" indent="0">
              <a:buNone/>
            </a:pPr>
            <a:endParaRPr lang="en-GB" dirty="0" smtClean="0"/>
          </a:p>
          <a:p>
            <a:pPr marL="0" indent="0">
              <a:buNone/>
            </a:pPr>
            <a:r>
              <a:rPr lang="en-GB" dirty="0" smtClean="0"/>
              <a:t>I’ve invited (I have) her two or three times but she always says she is busy.</a:t>
            </a:r>
            <a:endParaRPr lang="en-GB" dirty="0"/>
          </a:p>
        </p:txBody>
      </p:sp>
      <p:sp>
        <p:nvSpPr>
          <p:cNvPr id="5" name="Text Placeholder 4"/>
          <p:cNvSpPr>
            <a:spLocks noGrp="1"/>
          </p:cNvSpPr>
          <p:nvPr>
            <p:ph type="body" sz="quarter" idx="3"/>
          </p:nvPr>
        </p:nvSpPr>
        <p:spPr/>
        <p:txBody>
          <a:bodyPr>
            <a:normAutofit fontScale="92500"/>
          </a:bodyPr>
          <a:lstStyle/>
          <a:p>
            <a:r>
              <a:rPr lang="en-GB" dirty="0" smtClean="0"/>
              <a:t>The present perfect continuous</a:t>
            </a:r>
            <a:endParaRPr lang="en-GB" dirty="0"/>
          </a:p>
        </p:txBody>
      </p:sp>
      <p:sp>
        <p:nvSpPr>
          <p:cNvPr id="6" name="Content Placeholder 5"/>
          <p:cNvSpPr>
            <a:spLocks noGrp="1"/>
          </p:cNvSpPr>
          <p:nvPr>
            <p:ph sz="quarter" idx="4"/>
          </p:nvPr>
        </p:nvSpPr>
        <p:spPr/>
        <p:txBody>
          <a:bodyPr/>
          <a:lstStyle/>
          <a:p>
            <a:pPr marL="0" indent="0">
              <a:buNone/>
            </a:pPr>
            <a:r>
              <a:rPr lang="en-GB" dirty="0" smtClean="0"/>
              <a:t>4. When we want to emphasise the process of change over a period of time and that these changes are not finished:  </a:t>
            </a:r>
          </a:p>
          <a:p>
            <a:pPr marL="0" indent="0">
              <a:buNone/>
            </a:pPr>
            <a:endParaRPr lang="en-GB" dirty="0" smtClean="0"/>
          </a:p>
          <a:p>
            <a:pPr marL="0" indent="0">
              <a:buNone/>
            </a:pPr>
            <a:r>
              <a:rPr lang="en-GB" dirty="0" smtClean="0"/>
              <a:t>Your English has been improving tremendously since you started doing your work.</a:t>
            </a:r>
          </a:p>
          <a:p>
            <a:pPr marL="0" indent="0">
              <a:buNone/>
            </a:pPr>
            <a:endParaRPr lang="en-GB" dirty="0" smtClean="0"/>
          </a:p>
          <a:p>
            <a:pPr marL="0" indent="0">
              <a:buNone/>
            </a:pPr>
            <a:endParaRPr lang="en-GB" dirty="0"/>
          </a:p>
          <a:p>
            <a:pPr marL="0" indent="0">
              <a:buNone/>
            </a:pPr>
            <a:endParaRPr lang="en-GB" dirty="0"/>
          </a:p>
        </p:txBody>
      </p:sp>
    </p:spTree>
    <p:extLst>
      <p:ext uri="{BB962C8B-B14F-4D97-AF65-F5344CB8AC3E}">
        <p14:creationId xmlns:p14="http://schemas.microsoft.com/office/powerpoint/2010/main" val="9880016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Stative</a:t>
            </a:r>
            <a:r>
              <a:rPr lang="en-GB" dirty="0" smtClean="0"/>
              <a:t> Verbs</a:t>
            </a:r>
            <a:endParaRPr lang="en-GB" dirty="0"/>
          </a:p>
        </p:txBody>
      </p:sp>
      <p:sp>
        <p:nvSpPr>
          <p:cNvPr id="3" name="Content Placeholder 2"/>
          <p:cNvSpPr>
            <a:spLocks noGrp="1"/>
          </p:cNvSpPr>
          <p:nvPr>
            <p:ph idx="1"/>
          </p:nvPr>
        </p:nvSpPr>
        <p:spPr/>
        <p:txBody>
          <a:bodyPr/>
          <a:lstStyle/>
          <a:p>
            <a:r>
              <a:rPr lang="en-GB" dirty="0" smtClean="0"/>
              <a:t>Verbs which describe states, not actions are not usually used in the continuous. These verbs describe:</a:t>
            </a:r>
          </a:p>
          <a:p>
            <a:r>
              <a:rPr lang="en-GB" dirty="0" err="1" smtClean="0"/>
              <a:t>Thougths</a:t>
            </a:r>
            <a:r>
              <a:rPr lang="en-GB" dirty="0" smtClean="0"/>
              <a:t>: believe, know, remember, think (meaning believe), feel (meaning believe), suppose </a:t>
            </a:r>
            <a:r>
              <a:rPr lang="en-GB" dirty="0" err="1" smtClean="0"/>
              <a:t>etc</a:t>
            </a:r>
            <a:endParaRPr lang="en-GB" dirty="0" smtClean="0"/>
          </a:p>
          <a:p>
            <a:endParaRPr lang="en-GB" dirty="0"/>
          </a:p>
          <a:p>
            <a:r>
              <a:rPr lang="en-GB" dirty="0" smtClean="0"/>
              <a:t>Feelings: love, like, hate, want, prefer </a:t>
            </a:r>
            <a:r>
              <a:rPr lang="en-GB" dirty="0" err="1" smtClean="0"/>
              <a:t>etc</a:t>
            </a:r>
            <a:endParaRPr lang="en-GB" dirty="0"/>
          </a:p>
        </p:txBody>
      </p:sp>
    </p:spTree>
    <p:extLst>
      <p:ext uri="{BB962C8B-B14F-4D97-AF65-F5344CB8AC3E}">
        <p14:creationId xmlns:p14="http://schemas.microsoft.com/office/powerpoint/2010/main" val="3535298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Stative</a:t>
            </a:r>
            <a:r>
              <a:rPr lang="en-GB" dirty="0" smtClean="0"/>
              <a:t> Verbs</a:t>
            </a:r>
            <a:endParaRPr lang="en-GB" dirty="0"/>
          </a:p>
        </p:txBody>
      </p:sp>
      <p:sp>
        <p:nvSpPr>
          <p:cNvPr id="3" name="Content Placeholder 2"/>
          <p:cNvSpPr>
            <a:spLocks noGrp="1"/>
          </p:cNvSpPr>
          <p:nvPr>
            <p:ph idx="1"/>
          </p:nvPr>
        </p:nvSpPr>
        <p:spPr/>
        <p:txBody>
          <a:bodyPr/>
          <a:lstStyle/>
          <a:p>
            <a:r>
              <a:rPr lang="en-GB" dirty="0" smtClean="0"/>
              <a:t>Senses: smell, hear, taste, see</a:t>
            </a:r>
          </a:p>
          <a:p>
            <a:endParaRPr lang="en-GB" dirty="0"/>
          </a:p>
          <a:p>
            <a:r>
              <a:rPr lang="en-GB" dirty="0" smtClean="0"/>
              <a:t>Possession: have, belong, own </a:t>
            </a:r>
            <a:r>
              <a:rPr lang="en-GB" dirty="0" err="1" smtClean="0"/>
              <a:t>etc</a:t>
            </a:r>
            <a:endParaRPr lang="en-GB" dirty="0" smtClean="0"/>
          </a:p>
          <a:p>
            <a:endParaRPr lang="en-GB" dirty="0"/>
          </a:p>
          <a:p>
            <a:r>
              <a:rPr lang="en-GB" dirty="0" smtClean="0"/>
              <a:t>The verb to be</a:t>
            </a:r>
            <a:endParaRPr lang="en-GB" dirty="0"/>
          </a:p>
        </p:txBody>
      </p:sp>
    </p:spTree>
    <p:extLst>
      <p:ext uri="{BB962C8B-B14F-4D97-AF65-F5344CB8AC3E}">
        <p14:creationId xmlns:p14="http://schemas.microsoft.com/office/powerpoint/2010/main" val="4050715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r>
              <a:rPr lang="en-GB" dirty="0" smtClean="0"/>
              <a:t>Revision Present Perfect Continuous</a:t>
            </a:r>
            <a:endParaRPr lang="en-GB" dirty="0"/>
          </a:p>
        </p:txBody>
      </p:sp>
      <p:sp>
        <p:nvSpPr>
          <p:cNvPr id="9" name="Content Placeholder 8"/>
          <p:cNvSpPr>
            <a:spLocks noGrp="1"/>
          </p:cNvSpPr>
          <p:nvPr>
            <p:ph idx="1"/>
          </p:nvPr>
        </p:nvSpPr>
        <p:spPr/>
        <p:txBody>
          <a:bodyPr>
            <a:normAutofit/>
          </a:bodyPr>
          <a:lstStyle/>
          <a:p>
            <a:r>
              <a:rPr lang="en-GB" b="1" dirty="0" smtClean="0"/>
              <a:t>FORM</a:t>
            </a:r>
          </a:p>
          <a:p>
            <a:r>
              <a:rPr lang="en-GB" dirty="0" smtClean="0"/>
              <a:t>[has/have + been + present participle]</a:t>
            </a:r>
          </a:p>
          <a:p>
            <a:r>
              <a:rPr lang="en-GB" dirty="0" smtClean="0"/>
              <a:t>Examples:</a:t>
            </a:r>
          </a:p>
          <a:p>
            <a:r>
              <a:rPr lang="en-GB" dirty="0" smtClean="0"/>
              <a:t>You </a:t>
            </a:r>
            <a:r>
              <a:rPr lang="en-GB" b="1" dirty="0" smtClean="0"/>
              <a:t>have been waiting</a:t>
            </a:r>
            <a:r>
              <a:rPr lang="en-GB" dirty="0" smtClean="0"/>
              <a:t> here for two hours.</a:t>
            </a:r>
          </a:p>
          <a:p>
            <a:r>
              <a:rPr lang="en-GB" b="1" dirty="0" smtClean="0"/>
              <a:t>Have</a:t>
            </a:r>
            <a:r>
              <a:rPr lang="en-GB" dirty="0" smtClean="0"/>
              <a:t> you </a:t>
            </a:r>
            <a:r>
              <a:rPr lang="en-GB" b="1" dirty="0" smtClean="0"/>
              <a:t>been waiting</a:t>
            </a:r>
            <a:r>
              <a:rPr lang="en-GB" dirty="0" smtClean="0"/>
              <a:t> here for two hours?</a:t>
            </a:r>
          </a:p>
          <a:p>
            <a:r>
              <a:rPr lang="en-GB" dirty="0" smtClean="0"/>
              <a:t>You </a:t>
            </a:r>
            <a:r>
              <a:rPr lang="en-GB" b="1" dirty="0" smtClean="0"/>
              <a:t>have not been waiting</a:t>
            </a:r>
            <a:r>
              <a:rPr lang="en-GB" dirty="0" smtClean="0"/>
              <a:t> here for two hours. </a:t>
            </a:r>
          </a:p>
          <a:p>
            <a:endParaRPr lang="en-GB" dirty="0"/>
          </a:p>
        </p:txBody>
      </p:sp>
    </p:spTree>
    <p:extLst>
      <p:ext uri="{BB962C8B-B14F-4D97-AF65-F5344CB8AC3E}">
        <p14:creationId xmlns:p14="http://schemas.microsoft.com/office/powerpoint/2010/main" val="294102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b="1" dirty="0" smtClean="0"/>
              <a:t>USE 1 Duration from the Past Until Now</a:t>
            </a:r>
          </a:p>
          <a:p>
            <a:r>
              <a:rPr lang="en-GB" dirty="0" smtClean="0"/>
              <a:t>We use the Present Perfect Continuous to show that something started in the past and has continued up until now. "For five minutes," "for two weeks," and "since Tuesday" are all durations which can be used with the Present Perfect Continuous.</a:t>
            </a:r>
          </a:p>
          <a:p>
            <a:endParaRPr lang="en-GB"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260648"/>
            <a:ext cx="7272808"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961125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TotalTime>
  <Words>762</Words>
  <Application>Microsoft Office PowerPoint</Application>
  <PresentationFormat>On-screen Show (4:3)</PresentationFormat>
  <Paragraphs>99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The Present Perfect Simple &amp; The Present Perfect continuous</vt:lpstr>
      <vt:lpstr>PowerPoint Presentation</vt:lpstr>
      <vt:lpstr>PowerPoint Presentation</vt:lpstr>
      <vt:lpstr>PowerPoint Presentation</vt:lpstr>
      <vt:lpstr>PowerPoint Presentation</vt:lpstr>
      <vt:lpstr>Stative Verbs</vt:lpstr>
      <vt:lpstr>Stative Verbs</vt:lpstr>
      <vt:lpstr>Revision Present Perfect Continuous</vt:lpstr>
      <vt:lpstr>PowerPoint Presentation</vt:lpstr>
      <vt:lpstr>Examples</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Present Perfect Simple &amp; The Present Perfect continuous</dc:title>
  <dc:creator>user</dc:creator>
  <cp:lastModifiedBy>user</cp:lastModifiedBy>
  <cp:revision>10</cp:revision>
  <dcterms:created xsi:type="dcterms:W3CDTF">2014-09-18T22:17:28Z</dcterms:created>
  <dcterms:modified xsi:type="dcterms:W3CDTF">2014-09-19T00:55:55Z</dcterms:modified>
</cp:coreProperties>
</file>