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5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067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54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071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912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049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400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261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305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96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35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534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5EA33-511C-493F-8B1E-1B68078E45F3}" type="datetimeFigureOut">
              <a:rPr lang="en-GB" smtClean="0"/>
              <a:t>19/09/2014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F7273-2351-4EDE-9D0D-CA14FA64FE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925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www.oxforddictionaries.com/definition/english/mastery#mastery__6" TargetMode="External"/><Relationship Id="rId3" Type="http://schemas.openxmlformats.org/officeDocument/2006/relationships/hyperlink" Target="http://www.oxforddictionaries.com/definition/english/sway#sway__14" TargetMode="External"/><Relationship Id="rId7" Type="http://schemas.openxmlformats.org/officeDocument/2006/relationships/hyperlink" Target="http://www.oxforddictionaries.com/definition/english/ascendancy#ascendancy__3" TargetMode="External"/><Relationship Id="rId2" Type="http://schemas.openxmlformats.org/officeDocument/2006/relationships/hyperlink" Target="http://www.oxforddictionaries.com/definition/english/control#control__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xforddictionaries.com/definition/english/authority#authority__3" TargetMode="External"/><Relationship Id="rId11" Type="http://schemas.openxmlformats.org/officeDocument/2006/relationships/hyperlink" Target="http://www.oxforddictionaries.com/definition/english/leadership#leadership__3" TargetMode="External"/><Relationship Id="rId5" Type="http://schemas.openxmlformats.org/officeDocument/2006/relationships/hyperlink" Target="http://www.oxforddictionaries.com/definition/english/power#power__8" TargetMode="External"/><Relationship Id="rId10" Type="http://schemas.openxmlformats.org/officeDocument/2006/relationships/hyperlink" Target="http://www.oxforddictionaries.com/definition/english/supremacy#supremacy__3" TargetMode="External"/><Relationship Id="rId4" Type="http://schemas.openxmlformats.org/officeDocument/2006/relationships/hyperlink" Target="http://www.oxforddictionaries.com/definition/english/hold#hold__51" TargetMode="External"/><Relationship Id="rId9" Type="http://schemas.openxmlformats.org/officeDocument/2006/relationships/hyperlink" Target="http://www.oxforddictionaries.com/definition/english/domination#domination__3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Voc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1239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Militant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Synonyms</a:t>
            </a:r>
          </a:p>
          <a:p>
            <a:endParaRPr lang="en-GB" dirty="0" smtClean="0"/>
          </a:p>
          <a:p>
            <a:r>
              <a:rPr lang="en-GB" dirty="0" smtClean="0"/>
              <a:t>adjective.   warlike - bellicose - combative - belligerent - fighting </a:t>
            </a:r>
          </a:p>
          <a:p>
            <a:endParaRPr lang="en-GB" dirty="0" smtClean="0"/>
          </a:p>
          <a:p>
            <a:r>
              <a:rPr lang="en-GB" dirty="0" smtClean="0"/>
              <a:t>noun.   fighter - combatant - warrior - activist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223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Struggling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verb </a:t>
            </a:r>
          </a:p>
          <a:p>
            <a:r>
              <a:rPr lang="en-GB" dirty="0" smtClean="0"/>
              <a:t>Make </a:t>
            </a:r>
            <a:r>
              <a:rPr lang="en-GB" dirty="0"/>
              <a:t>forceful or violent efforts to get free of restraint or constriction: </a:t>
            </a:r>
            <a:endParaRPr lang="en-GB" dirty="0" smtClean="0"/>
          </a:p>
          <a:p>
            <a:endParaRPr lang="en-GB" i="1" dirty="0"/>
          </a:p>
          <a:p>
            <a:pPr marL="514350" indent="-514350">
              <a:buFont typeface="+mj-lt"/>
              <a:buAutoNum type="arabicPeriod"/>
            </a:pPr>
            <a:r>
              <a:rPr lang="en-GB" i="1" dirty="0"/>
              <a:t>H</a:t>
            </a:r>
            <a:r>
              <a:rPr lang="en-GB" i="1" dirty="0" smtClean="0"/>
              <a:t>e </a:t>
            </a:r>
            <a:r>
              <a:rPr lang="en-GB" i="1" dirty="0"/>
              <a:t>struggled </a:t>
            </a:r>
            <a:r>
              <a:rPr lang="en-GB" i="1" dirty="0">
                <a:solidFill>
                  <a:srgbClr val="FF0000"/>
                </a:solidFill>
              </a:rPr>
              <a:t>to</a:t>
            </a:r>
            <a:r>
              <a:rPr lang="en-GB" i="1" dirty="0"/>
              <a:t> break </a:t>
            </a:r>
            <a:r>
              <a:rPr lang="en-GB" i="1" dirty="0" smtClean="0"/>
              <a:t>free</a:t>
            </a:r>
          </a:p>
          <a:p>
            <a:endParaRPr lang="en-GB" i="1" dirty="0"/>
          </a:p>
          <a:p>
            <a:pPr marL="0" indent="0">
              <a:buNone/>
            </a:pPr>
            <a:r>
              <a:rPr lang="en-GB" i="1" dirty="0" smtClean="0"/>
              <a:t>2.  A </a:t>
            </a:r>
            <a:r>
              <a:rPr lang="en-GB" i="1" dirty="0"/>
              <a:t>struggling </a:t>
            </a:r>
            <a:r>
              <a:rPr lang="en-GB" i="1" dirty="0" smtClean="0"/>
              <a:t>team failed to win the match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6535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Struggling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Strive to achieve or attain something in the face of difficulty or resistance</a:t>
            </a:r>
            <a:r>
              <a:rPr lang="en-GB" dirty="0" smtClean="0"/>
              <a:t>:</a:t>
            </a:r>
          </a:p>
          <a:p>
            <a:endParaRPr lang="en-GB" dirty="0"/>
          </a:p>
          <a:p>
            <a:r>
              <a:rPr lang="en-GB" dirty="0" smtClean="0"/>
              <a:t> </a:t>
            </a:r>
            <a:r>
              <a:rPr lang="en-GB" i="1" dirty="0" smtClean="0"/>
              <a:t>New </a:t>
            </a:r>
            <a:r>
              <a:rPr lang="en-GB" i="1" dirty="0"/>
              <a:t>authors are struggling </a:t>
            </a:r>
            <a:r>
              <a:rPr lang="en-GB" i="1" dirty="0">
                <a:solidFill>
                  <a:srgbClr val="FF0000"/>
                </a:solidFill>
              </a:rPr>
              <a:t>in</a:t>
            </a:r>
            <a:r>
              <a:rPr lang="en-GB" i="1" dirty="0"/>
              <a:t> the present </a:t>
            </a:r>
            <a:r>
              <a:rPr lang="en-GB" i="1" dirty="0" smtClean="0"/>
              <a:t>climate</a:t>
            </a:r>
          </a:p>
          <a:p>
            <a:r>
              <a:rPr lang="en-GB" i="1" dirty="0"/>
              <a:t>M</a:t>
            </a:r>
            <a:r>
              <a:rPr lang="en-GB" i="1" dirty="0" smtClean="0"/>
              <a:t>any </a:t>
            </a:r>
            <a:r>
              <a:rPr lang="en-GB" i="1" dirty="0"/>
              <a:t>families on income support have to struggle </a:t>
            </a:r>
            <a:r>
              <a:rPr lang="en-GB" i="1" dirty="0">
                <a:solidFill>
                  <a:srgbClr val="FF0000"/>
                </a:solidFill>
              </a:rPr>
              <a:t>to </a:t>
            </a:r>
            <a:r>
              <a:rPr lang="en-GB" i="1" dirty="0"/>
              <a:t>make ends meet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0510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Struggling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(</a:t>
            </a:r>
            <a:r>
              <a:rPr lang="en-GB" b="1" dirty="0"/>
              <a:t>struggle with</a:t>
            </a:r>
            <a:r>
              <a:rPr lang="en-GB" dirty="0"/>
              <a:t>) Have difficulty handling or coping with: </a:t>
            </a:r>
            <a:endParaRPr lang="en-GB" dirty="0" smtClean="0"/>
          </a:p>
          <a:p>
            <a:endParaRPr lang="en-GB" i="1" dirty="0"/>
          </a:p>
          <a:p>
            <a:r>
              <a:rPr lang="en-GB" i="1" dirty="0"/>
              <a:t>P</a:t>
            </a:r>
            <a:r>
              <a:rPr lang="en-GB" i="1" dirty="0" smtClean="0"/>
              <a:t>assengers </a:t>
            </a:r>
            <a:r>
              <a:rPr lang="en-GB" i="1" dirty="0"/>
              <a:t>struggle with bags and briefcases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4068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(Allusion)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/>
          <a:lstStyle/>
          <a:p>
            <a:r>
              <a:rPr lang="en-GB" dirty="0" smtClean="0"/>
              <a:t>A statement or action that refers to something in an indirect way.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322723"/>
              </p:ext>
            </p:extLst>
          </p:nvPr>
        </p:nvGraphicFramePr>
        <p:xfrm>
          <a:off x="457200" y="2564905"/>
          <a:ext cx="8075240" cy="4032448"/>
        </p:xfrm>
        <a:graphic>
          <a:graphicData uri="http://schemas.openxmlformats.org/drawingml/2006/table">
            <a:tbl>
              <a:tblPr/>
              <a:tblGrid>
                <a:gridCol w="8075240"/>
              </a:tblGrid>
              <a:tr h="54841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Noun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69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An expression designed to call something to mind without mentioning it explicitly; an indirect or passing reference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2800" dirty="0"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800" dirty="0" smtClean="0">
                          <a:effectLst/>
                          <a:latin typeface="+mn-lt"/>
                        </a:rPr>
                        <a:t>2. The 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practice of making such references, esp. as an artistic device</a:t>
                      </a:r>
                      <a:r>
                        <a:rPr lang="en-GB" dirty="0" smtClean="0">
                          <a:effectLst/>
                          <a:latin typeface="arial"/>
                        </a:rPr>
                        <a:t>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800" i="1" dirty="0" smtClean="0"/>
                        <a:t>Example: An </a:t>
                      </a:r>
                      <a:r>
                        <a:rPr lang="en-GB" sz="2800" b="1" i="1" dirty="0" smtClean="0"/>
                        <a:t>allusion to</a:t>
                      </a:r>
                      <a:r>
                        <a:rPr lang="en-GB" sz="2800" i="1" dirty="0" smtClean="0"/>
                        <a:t> Shakespeare</a:t>
                      </a:r>
                      <a:endParaRPr lang="en-GB" sz="2800" dirty="0">
                        <a:effectLst/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71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dirty="0">
                        <a:effectLst/>
                        <a:latin typeface="arial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697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(Allusion)</a:t>
            </a:r>
            <a:endParaRPr lang="en-GB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818516"/>
              </p:ext>
            </p:extLst>
          </p:nvPr>
        </p:nvGraphicFramePr>
        <p:xfrm>
          <a:off x="107504" y="1897698"/>
          <a:ext cx="8229600" cy="146304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Synonyms</a:t>
                      </a:r>
                    </a:p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800" b="1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R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hint - reference - suggestion - innuendo - insinuation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78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noun (plural duties)</a:t>
            </a:r>
          </a:p>
          <a:p>
            <a:pPr marL="0" indent="0">
              <a:buNone/>
            </a:pPr>
            <a:r>
              <a:rPr lang="en-GB" dirty="0"/>
              <a:t>A</a:t>
            </a:r>
            <a:r>
              <a:rPr lang="en-GB" dirty="0" smtClean="0"/>
              <a:t> </a:t>
            </a:r>
            <a:r>
              <a:rPr lang="en-GB" dirty="0"/>
              <a:t>moral or legal obligation; a responsibility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Examples: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 </a:t>
            </a:r>
            <a:r>
              <a:rPr lang="en-GB" i="1" dirty="0" smtClean="0"/>
              <a:t>It’s </a:t>
            </a:r>
            <a:r>
              <a:rPr lang="en-GB" i="1" dirty="0"/>
              <a:t>my duty to uphold the </a:t>
            </a:r>
            <a:r>
              <a:rPr lang="en-GB" i="1" dirty="0" smtClean="0"/>
              <a:t>laws 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She </a:t>
            </a:r>
            <a:r>
              <a:rPr lang="en-GB" i="1" dirty="0"/>
              <a:t>was determined to </a:t>
            </a:r>
            <a:r>
              <a:rPr lang="en-GB" b="1" i="1" dirty="0"/>
              <a:t>do her duty</a:t>
            </a:r>
            <a:r>
              <a:rPr lang="en-GB" i="1" dirty="0"/>
              <a:t> as a citizen </a:t>
            </a:r>
            <a:r>
              <a:rPr lang="en-GB" i="1" dirty="0" smtClean="0"/>
              <a:t>:</a:t>
            </a:r>
            <a:r>
              <a:rPr lang="en-GB" dirty="0" smtClean="0"/>
              <a:t> (</a:t>
            </a:r>
            <a:r>
              <a:rPr lang="en-GB" i="1" dirty="0" smtClean="0"/>
              <a:t>a </a:t>
            </a:r>
            <a:r>
              <a:rPr lang="en-GB" i="1" dirty="0"/>
              <a:t>strong sense of </a:t>
            </a:r>
            <a:r>
              <a:rPr lang="en-GB" i="1" dirty="0" smtClean="0"/>
              <a:t>duty)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8943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Extremists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person who holds extreme political or religious views, especially one who advocates illegal, violent, or other extreme action: </a:t>
            </a:r>
            <a:r>
              <a:rPr lang="en-GB" i="1" dirty="0"/>
              <a:t>right-wing </a:t>
            </a:r>
            <a:r>
              <a:rPr lang="en-GB" i="1" dirty="0" smtClean="0"/>
              <a:t>extremists</a:t>
            </a:r>
          </a:p>
          <a:p>
            <a:r>
              <a:rPr lang="en-GB" dirty="0"/>
              <a:t>What has driven the people of Europe's most stable country into the hands of political extremists?</a:t>
            </a:r>
          </a:p>
        </p:txBody>
      </p:sp>
    </p:spTree>
    <p:extLst>
      <p:ext uri="{BB962C8B-B14F-4D97-AF65-F5344CB8AC3E}">
        <p14:creationId xmlns:p14="http://schemas.microsoft.com/office/powerpoint/2010/main" val="24655670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Droop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verb </a:t>
            </a:r>
          </a:p>
          <a:p>
            <a:r>
              <a:rPr lang="en-GB" dirty="0" smtClean="0"/>
              <a:t>Bend </a:t>
            </a:r>
            <a:r>
              <a:rPr lang="en-GB" dirty="0"/>
              <a:t>or hang downwards limply: </a:t>
            </a:r>
            <a:r>
              <a:rPr lang="en-GB" i="1" dirty="0"/>
              <a:t>a long black cloak drooped from his </a:t>
            </a:r>
            <a:r>
              <a:rPr lang="en-GB" i="1" dirty="0" smtClean="0"/>
              <a:t>shoulders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40423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(Traumas)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/>
          <a:lstStyle/>
          <a:p>
            <a:r>
              <a:rPr lang="en-GB" dirty="0" smtClean="0"/>
              <a:t>Serious injuries but also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149652"/>
              </p:ext>
            </p:extLst>
          </p:nvPr>
        </p:nvGraphicFramePr>
        <p:xfrm>
          <a:off x="251520" y="1988841"/>
          <a:ext cx="8208912" cy="4856532"/>
        </p:xfrm>
        <a:graphic>
          <a:graphicData uri="http://schemas.openxmlformats.org/drawingml/2006/table">
            <a:tbl>
              <a:tblPr/>
              <a:tblGrid>
                <a:gridCol w="8208912"/>
              </a:tblGrid>
              <a:tr h="92461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Noun</a:t>
                      </a:r>
                      <a:endParaRPr lang="en-GB" sz="2800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3988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A deeply distressing or disturbing experience.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Emotional shock following a stressful event or a physical injury, which may be associated with physical shock and sometimes leads to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...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en-GB" sz="2800" dirty="0" smtClean="0"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800" dirty="0" smtClean="0">
                          <a:effectLst/>
                          <a:latin typeface="+mn-lt"/>
                        </a:rPr>
                        <a:t>She had a </a:t>
                      </a:r>
                      <a:r>
                        <a:rPr lang="en-GB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traumatic experience 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yesterday her car went out of control and crashed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GB" sz="2800" dirty="0" smtClean="0"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800" dirty="0" smtClean="0">
                          <a:effectLst/>
                          <a:latin typeface="+mn-lt"/>
                        </a:rPr>
                        <a:t>What a trauma you have had, are you alright?</a:t>
                      </a:r>
                      <a:endParaRPr lang="en-GB" sz="2800" dirty="0"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945626"/>
            <a:ext cx="65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94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Campaign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fontAlgn="t">
              <a:buFont typeface="+mj-lt"/>
              <a:buAutoNum type="arabicPeriod"/>
            </a:pPr>
            <a:r>
              <a:rPr lang="en-GB" dirty="0" smtClean="0">
                <a:effectLst/>
              </a:rPr>
              <a:t>  </a:t>
            </a:r>
            <a:r>
              <a:rPr lang="en-GB" dirty="0" smtClean="0"/>
              <a:t>A </a:t>
            </a:r>
            <a:r>
              <a:rPr lang="en-GB" dirty="0" smtClean="0">
                <a:effectLst/>
              </a:rPr>
              <a:t>connected </a:t>
            </a:r>
            <a:r>
              <a:rPr lang="en-GB" dirty="0" smtClean="0">
                <a:effectLst/>
              </a:rPr>
              <a:t>series of military operations forming a distinct phase of a war </a:t>
            </a:r>
          </a:p>
          <a:p>
            <a:pPr marL="0" indent="0" fontAlgn="t">
              <a:buNone/>
            </a:pPr>
            <a:endParaRPr lang="en-GB" dirty="0" smtClean="0">
              <a:effectLst/>
            </a:endParaRPr>
          </a:p>
          <a:p>
            <a:pPr marL="0" indent="0" fontAlgn="t">
              <a:buNone/>
            </a:pPr>
            <a:r>
              <a:rPr lang="en-GB" dirty="0" smtClean="0"/>
              <a:t>2</a:t>
            </a:r>
            <a:r>
              <a:rPr lang="en-GB" dirty="0" smtClean="0"/>
              <a:t>.  </a:t>
            </a:r>
            <a:r>
              <a:rPr lang="en-GB" dirty="0" smtClean="0">
                <a:effectLst/>
              </a:rPr>
              <a:t> A </a:t>
            </a:r>
            <a:r>
              <a:rPr lang="en-GB" dirty="0" smtClean="0">
                <a:effectLst/>
              </a:rPr>
              <a:t>connected series of operations designed to bring about a particular </a:t>
            </a:r>
            <a:r>
              <a:rPr lang="en-GB" dirty="0" smtClean="0">
                <a:effectLst/>
              </a:rPr>
              <a:t>result </a:t>
            </a:r>
            <a:r>
              <a:rPr lang="en-GB" dirty="0" err="1" smtClean="0">
                <a:effectLst/>
              </a:rPr>
              <a:t>e.g</a:t>
            </a:r>
            <a:r>
              <a:rPr lang="en-GB" dirty="0" smtClean="0">
                <a:effectLst/>
              </a:rPr>
              <a:t> an </a:t>
            </a:r>
            <a:r>
              <a:rPr lang="en-GB" dirty="0" smtClean="0">
                <a:effectLst/>
              </a:rPr>
              <a:t>&lt;election </a:t>
            </a:r>
            <a:r>
              <a:rPr lang="en-GB" i="1" dirty="0" smtClean="0">
                <a:effectLst/>
              </a:rPr>
              <a:t>campaign</a:t>
            </a:r>
            <a:r>
              <a:rPr lang="en-GB" dirty="0" smtClean="0">
                <a:effectLst/>
              </a:rPr>
              <a:t>&gt;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28986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Petition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A formal written request, typically one signed by many people, appealing to authority in respect of a particular cause: </a:t>
            </a:r>
            <a:r>
              <a:rPr lang="en-GB" dirty="0" smtClean="0"/>
              <a:t>Examples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she </a:t>
            </a:r>
            <a:r>
              <a:rPr lang="en-GB" i="1" dirty="0"/>
              <a:t>was asked to sign a petition against plans to build on the local </a:t>
            </a:r>
            <a:r>
              <a:rPr lang="en-GB" i="1" dirty="0" smtClean="0"/>
              <a:t>playing fields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 </a:t>
            </a:r>
            <a:r>
              <a:rPr lang="en-GB" dirty="0"/>
              <a:t>hope Evening Press readers will sign petitions and write to their MPs demanding that these plans to pay benefits directly into banks are scrapped.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Well, I've signed a lot of petitions and written a lot of letters.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9994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/>
              </a:rPr>
              <a:t>Examples of </a:t>
            </a:r>
            <a:r>
              <a:rPr lang="en-GB" b="1" i="1" dirty="0" smtClean="0">
                <a:effectLst/>
              </a:rPr>
              <a:t>CAMPAIGN</a:t>
            </a:r>
            <a:r>
              <a:rPr lang="en-GB" b="1" dirty="0" smtClean="0">
                <a:effectLst/>
              </a:rPr>
              <a:t/>
            </a:r>
            <a:br>
              <a:rPr lang="en-GB" b="1" dirty="0" smtClean="0">
                <a:effectLst/>
              </a:rPr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t"/>
            <a:r>
              <a:rPr lang="en-GB" dirty="0" smtClean="0">
                <a:effectLst/>
              </a:rPr>
              <a:t>The group launched a </a:t>
            </a:r>
            <a:r>
              <a:rPr lang="en-GB" i="1" dirty="0" smtClean="0">
                <a:effectLst/>
              </a:rPr>
              <a:t>campaign</a:t>
            </a:r>
            <a:r>
              <a:rPr lang="en-GB" dirty="0" smtClean="0">
                <a:effectLst/>
              </a:rPr>
              <a:t> to protect the area from commercial development</a:t>
            </a:r>
            <a:r>
              <a:rPr lang="en-GB" dirty="0" smtClean="0">
                <a:effectLst/>
              </a:rPr>
              <a:t>.</a:t>
            </a:r>
          </a:p>
          <a:p>
            <a:pPr marL="0" indent="0" fontAlgn="t">
              <a:buNone/>
            </a:pPr>
            <a:endParaRPr lang="en-GB" dirty="0" smtClean="0">
              <a:effectLst/>
            </a:endParaRPr>
          </a:p>
          <a:p>
            <a:pPr fontAlgn="t"/>
            <a:r>
              <a:rPr lang="en-GB" dirty="0" smtClean="0">
                <a:effectLst/>
              </a:rPr>
              <a:t>The university is organizing a </a:t>
            </a:r>
            <a:r>
              <a:rPr lang="en-GB" i="1" dirty="0" smtClean="0">
                <a:effectLst/>
              </a:rPr>
              <a:t>campaign</a:t>
            </a:r>
            <a:r>
              <a:rPr lang="en-GB" dirty="0" smtClean="0">
                <a:effectLst/>
              </a:rPr>
              <a:t> to attract a more diverse student population.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93496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(Culmination)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The </a:t>
            </a:r>
            <a:r>
              <a:rPr lang="en-GB" dirty="0" smtClean="0"/>
              <a:t>final result of a process or culmination</a:t>
            </a:r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540206"/>
              </p:ext>
            </p:extLst>
          </p:nvPr>
        </p:nvGraphicFramePr>
        <p:xfrm>
          <a:off x="457200" y="2811621"/>
          <a:ext cx="8229600" cy="301752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Noun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The highest or climactic point of something, esp. as attained after a long 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time</a:t>
                      </a:r>
                      <a:endParaRPr lang="en-GB" sz="2800" dirty="0"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2800" dirty="0">
                        <a:effectLst/>
                        <a:latin typeface="+mn-lt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Synonyms</a:t>
                      </a:r>
                    </a:p>
                  </a:txBody>
                  <a:tcPr marR="476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climax - zenith - acme - summit - meridian - peak - apex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89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41" y="332656"/>
            <a:ext cx="8304923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379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Determination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/>
              <a:t>noun 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quality of being determined; firmness of purpose: </a:t>
            </a:r>
            <a:endParaRPr lang="en-GB" dirty="0" smtClean="0"/>
          </a:p>
          <a:p>
            <a:pPr marL="0" indent="0">
              <a:buNone/>
            </a:pPr>
            <a:r>
              <a:rPr lang="en-GB" i="1" dirty="0" smtClean="0"/>
              <a:t>Examples:</a:t>
            </a:r>
            <a:endParaRPr lang="en-GB" i="1" dirty="0"/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Those </a:t>
            </a:r>
            <a:r>
              <a:rPr lang="en-GB" i="1" dirty="0"/>
              <a:t>who succeed because of sheer grit and </a:t>
            </a:r>
            <a:r>
              <a:rPr lang="en-GB" i="1" dirty="0" smtClean="0"/>
              <a:t>determination</a:t>
            </a:r>
          </a:p>
          <a:p>
            <a:pPr marL="0" indent="0">
              <a:buNone/>
            </a:pPr>
            <a:endParaRPr lang="en-GB" i="1" dirty="0"/>
          </a:p>
          <a:p>
            <a:pPr marL="0" indent="0">
              <a:buNone/>
            </a:pPr>
            <a:r>
              <a:rPr lang="en-GB" dirty="0" smtClean="0"/>
              <a:t>2.  His </a:t>
            </a:r>
            <a:r>
              <a:rPr lang="en-GB" dirty="0"/>
              <a:t>leadership qualities and </a:t>
            </a:r>
            <a:r>
              <a:rPr lang="en-GB" b="1" u="sng" dirty="0"/>
              <a:t>determination</a:t>
            </a:r>
            <a:r>
              <a:rPr lang="en-GB" dirty="0"/>
              <a:t> to challenge capitalism earned him lasting respect from all who knew him, particularly in his role as union steward and factory convenor.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021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Influence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dirty="0"/>
              <a:t>noun </a:t>
            </a: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/>
              <a:t>The capacity to have an effect on the character, development, or behaviour of someone or something, or the effect itself: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Examples: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the </a:t>
            </a:r>
            <a:r>
              <a:rPr lang="en-GB" i="1" dirty="0"/>
              <a:t>influence of television </a:t>
            </a:r>
            <a:r>
              <a:rPr lang="en-GB" i="1" dirty="0" smtClean="0"/>
              <a:t>violence is…….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I </a:t>
            </a:r>
            <a:r>
              <a:rPr lang="en-GB" i="1" dirty="0"/>
              <a:t>was still </a:t>
            </a:r>
            <a:r>
              <a:rPr lang="en-GB" b="1" i="1" dirty="0"/>
              <a:t>under the influence of</a:t>
            </a:r>
            <a:r>
              <a:rPr lang="en-GB" i="1" dirty="0"/>
              <a:t> my parents 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/>
              <a:t>T</a:t>
            </a:r>
            <a:r>
              <a:rPr lang="en-GB" i="1" dirty="0" smtClean="0"/>
              <a:t>heir </a:t>
            </a:r>
            <a:r>
              <a:rPr lang="en-GB" i="1" dirty="0"/>
              <a:t>friends are having a bad </a:t>
            </a:r>
            <a:r>
              <a:rPr lang="en-GB" b="1" i="1" dirty="0"/>
              <a:t>influence </a:t>
            </a:r>
            <a:r>
              <a:rPr lang="en-GB" b="1" i="1" dirty="0" smtClean="0"/>
              <a:t>on his</a:t>
            </a:r>
            <a:r>
              <a:rPr lang="en-GB" i="1" dirty="0" smtClean="0"/>
              <a:t> </a:t>
            </a:r>
            <a:r>
              <a:rPr lang="en-GB" dirty="0" smtClean="0"/>
              <a:t>behaviour.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err="1" smtClean="0"/>
              <a:t>Synonyms</a:t>
            </a:r>
            <a:r>
              <a:rPr lang="en-GB" b="1" dirty="0" err="1" smtClean="0"/>
              <a:t>effect</a:t>
            </a:r>
            <a:r>
              <a:rPr lang="en-GB" dirty="0"/>
              <a:t>, impact; </a:t>
            </a:r>
            <a:r>
              <a:rPr lang="en-GB" dirty="0">
                <a:hlinkClick r:id="rId2" tooltip="English definition of control in Oxford Dictionaries (British &amp; World English)"/>
              </a:rPr>
              <a:t>control</a:t>
            </a:r>
            <a:r>
              <a:rPr lang="en-GB" dirty="0"/>
              <a:t>, </a:t>
            </a:r>
            <a:r>
              <a:rPr lang="en-GB" dirty="0">
                <a:hlinkClick r:id="rId3" tooltip="English definition of sway in Oxford Dictionaries (British &amp; World English)"/>
              </a:rPr>
              <a:t>sway</a:t>
            </a:r>
            <a:r>
              <a:rPr lang="en-GB" dirty="0"/>
              <a:t>, </a:t>
            </a:r>
            <a:r>
              <a:rPr lang="en-GB" dirty="0">
                <a:hlinkClick r:id="rId4" tooltip="English definition of hold in Oxford Dictionaries (British &amp; World English)"/>
              </a:rPr>
              <a:t>hold</a:t>
            </a:r>
            <a:r>
              <a:rPr lang="en-GB" dirty="0"/>
              <a:t>, </a:t>
            </a:r>
            <a:r>
              <a:rPr lang="en-GB" dirty="0">
                <a:hlinkClick r:id="rId5" tooltip="English definition of power in Oxford Dictionaries (British &amp; World English)"/>
              </a:rPr>
              <a:t>power</a:t>
            </a:r>
            <a:r>
              <a:rPr lang="en-GB" dirty="0"/>
              <a:t>, </a:t>
            </a:r>
            <a:r>
              <a:rPr lang="en-GB" dirty="0">
                <a:hlinkClick r:id="rId6" tooltip="English definition of authority in Oxford Dictionaries (British &amp; World English)"/>
              </a:rPr>
              <a:t>authority</a:t>
            </a:r>
            <a:r>
              <a:rPr lang="en-GB" dirty="0"/>
              <a:t>, </a:t>
            </a:r>
            <a:r>
              <a:rPr lang="en-GB" dirty="0">
                <a:hlinkClick r:id="rId7" tooltip="English definition of ascendancy in Oxford Dictionaries (British &amp; World English)"/>
              </a:rPr>
              <a:t>ascendancy</a:t>
            </a:r>
            <a:r>
              <a:rPr lang="en-GB" dirty="0"/>
              <a:t>, </a:t>
            </a:r>
            <a:r>
              <a:rPr lang="en-GB" dirty="0">
                <a:hlinkClick r:id="rId8" tooltip="English definition of mastery in Oxford Dictionaries (British &amp; World English)"/>
              </a:rPr>
              <a:t>mastery</a:t>
            </a:r>
            <a:r>
              <a:rPr lang="en-GB" dirty="0"/>
              <a:t>, </a:t>
            </a:r>
            <a:r>
              <a:rPr lang="en-GB" dirty="0">
                <a:hlinkClick r:id="rId9" tooltip="English definition of domination in Oxford Dictionaries (British &amp; World English)"/>
              </a:rPr>
              <a:t>domination</a:t>
            </a:r>
            <a:r>
              <a:rPr lang="en-GB" dirty="0"/>
              <a:t>, </a:t>
            </a:r>
            <a:r>
              <a:rPr lang="en-GB" dirty="0">
                <a:hlinkClick r:id="rId10" tooltip="English definition of supremacy in Oxford Dictionaries (British &amp; World English)"/>
              </a:rPr>
              <a:t>supremacy</a:t>
            </a:r>
            <a:r>
              <a:rPr lang="en-GB" dirty="0"/>
              <a:t>, </a:t>
            </a:r>
            <a:r>
              <a:rPr lang="en-GB" dirty="0">
                <a:hlinkClick r:id="rId11" tooltip="English definition of leadership in Oxford Dictionaries (British &amp; World English)"/>
              </a:rPr>
              <a:t>leadership</a:t>
            </a:r>
            <a:r>
              <a:rPr lang="en-GB" dirty="0"/>
              <a:t>; guidance, direction, </a:t>
            </a:r>
          </a:p>
        </p:txBody>
      </p:sp>
    </p:spTree>
    <p:extLst>
      <p:ext uri="{BB962C8B-B14F-4D97-AF65-F5344CB8AC3E}">
        <p14:creationId xmlns:p14="http://schemas.microsoft.com/office/powerpoint/2010/main" val="225642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Influence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The </a:t>
            </a:r>
            <a:r>
              <a:rPr lang="en-GB" dirty="0"/>
              <a:t>power to shape policy or ensure favourable treatment from someone, especially through status, contacts, or </a:t>
            </a:r>
            <a:r>
              <a:rPr lang="en-GB" dirty="0" smtClean="0"/>
              <a:t>wealth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</a:t>
            </a:r>
            <a:r>
              <a:rPr lang="en-GB" i="1" dirty="0" smtClean="0"/>
              <a:t>he </a:t>
            </a:r>
            <a:r>
              <a:rPr lang="en-GB" i="1" dirty="0"/>
              <a:t>institute has considerable influence with </a:t>
            </a:r>
            <a:r>
              <a:rPr lang="en-GB" i="1" dirty="0" smtClean="0"/>
              <a:t>teachers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This </a:t>
            </a:r>
            <a:r>
              <a:rPr lang="en-GB" dirty="0"/>
              <a:t>is because people involved in corruption include those with higher status, political influence and economic power.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Gold might bring power, wealth and influence, but it has wrecked as many lives as it has made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661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Key Words (Militants)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1"/>
            <a:ext cx="8229600" cy="4464496"/>
          </a:xfrm>
        </p:spPr>
        <p:txBody>
          <a:bodyPr/>
          <a:lstStyle/>
          <a:p>
            <a:r>
              <a:rPr lang="en-GB" dirty="0" smtClean="0"/>
              <a:t>People who use extreme and violent methods to achieve something.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491405"/>
              </p:ext>
            </p:extLst>
          </p:nvPr>
        </p:nvGraphicFramePr>
        <p:xfrm>
          <a:off x="251520" y="2354898"/>
          <a:ext cx="8229600" cy="146304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Adjective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800" dirty="0">
                          <a:effectLst/>
                          <a:latin typeface="+mn-lt"/>
                        </a:rPr>
                        <a:t>Combative and aggressive in support of a political or social cause: "militant </a:t>
                      </a:r>
                      <a:r>
                        <a:rPr lang="en-GB" sz="28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GB" sz="2800" dirty="0">
                          <a:effectLst/>
                          <a:latin typeface="+mn-lt"/>
                        </a:rPr>
                        <a:t>fundamentalists".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57200" y="3037573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3" y="4293096"/>
            <a:ext cx="48245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>
                <a:solidFill>
                  <a:srgbClr val="FF0000"/>
                </a:solidFill>
              </a:rPr>
              <a:t>Noun</a:t>
            </a:r>
          </a:p>
          <a:p>
            <a:r>
              <a:rPr lang="en-GB" sz="2800" dirty="0" smtClean="0"/>
              <a:t>A person who is active in this way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4786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755</Words>
  <Application>Microsoft Office PowerPoint</Application>
  <PresentationFormat>On-screen Show (4:3)</PresentationFormat>
  <Paragraphs>104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Voc</vt:lpstr>
      <vt:lpstr>Campaign </vt:lpstr>
      <vt:lpstr>Examples of CAMPAIGN </vt:lpstr>
      <vt:lpstr>Key Words (Culmination)</vt:lpstr>
      <vt:lpstr>PowerPoint Presentation</vt:lpstr>
      <vt:lpstr>Determination</vt:lpstr>
      <vt:lpstr>Influence</vt:lpstr>
      <vt:lpstr>Influence</vt:lpstr>
      <vt:lpstr>Key Words (Militants)</vt:lpstr>
      <vt:lpstr>Militant</vt:lpstr>
      <vt:lpstr>Struggling</vt:lpstr>
      <vt:lpstr>Struggling</vt:lpstr>
      <vt:lpstr>Struggling</vt:lpstr>
      <vt:lpstr>Key Words (Allusion)</vt:lpstr>
      <vt:lpstr>Key Words (Allusion)</vt:lpstr>
      <vt:lpstr>Duty</vt:lpstr>
      <vt:lpstr>Extremists</vt:lpstr>
      <vt:lpstr>To Droop</vt:lpstr>
      <vt:lpstr>Key Words (Traumas)</vt:lpstr>
      <vt:lpstr>Petition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</dc:title>
  <dc:creator>user</dc:creator>
  <cp:lastModifiedBy>user</cp:lastModifiedBy>
  <cp:revision>16</cp:revision>
  <dcterms:created xsi:type="dcterms:W3CDTF">2014-09-19T01:07:43Z</dcterms:created>
  <dcterms:modified xsi:type="dcterms:W3CDTF">2014-09-19T05:54:11Z</dcterms:modified>
</cp:coreProperties>
</file>