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554" autoAdjust="0"/>
  </p:normalViewPr>
  <p:slideViewPr>
    <p:cSldViewPr>
      <p:cViewPr varScale="1">
        <p:scale>
          <a:sx n="55" d="100"/>
          <a:sy n="55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€ Billions</a:t>
            </a:r>
            <a:endParaRPr lang="en-US" dirty="0"/>
          </a:p>
        </c:rich>
      </c:tx>
      <c:layout>
        <c:manualLayout>
          <c:xMode val="edge"/>
          <c:yMode val="edge"/>
          <c:x val="9.726110625060758E-3"/>
          <c:y val="1.686425629197587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Sheet1!$A$2:$A$4</c:f>
              <c:strCache>
                <c:ptCount val="3"/>
                <c:pt idx="0">
                  <c:v>Health Cost</c:v>
                </c:pt>
                <c:pt idx="1">
                  <c:v>Lost productivity Costs</c:v>
                </c:pt>
                <c:pt idx="2">
                  <c:v>Revenue from tobacco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8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423936"/>
        <c:axId val="76425472"/>
      </c:barChart>
      <c:catAx>
        <c:axId val="76423936"/>
        <c:scaling>
          <c:orientation val="minMax"/>
        </c:scaling>
        <c:delete val="0"/>
        <c:axPos val="b"/>
        <c:majorTickMark val="out"/>
        <c:minorTickMark val="none"/>
        <c:tickLblPos val="nextTo"/>
        <c:crossAx val="76425472"/>
        <c:crosses val="autoZero"/>
        <c:auto val="1"/>
        <c:lblAlgn val="ctr"/>
        <c:lblOffset val="100"/>
        <c:noMultiLvlLbl val="0"/>
      </c:catAx>
      <c:valAx>
        <c:axId val="7642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4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56F69-9341-4DBC-A7B8-06F515B9C5BF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6034A-38CC-41A3-BC72-FB94B4B5B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0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Words for horrible:</a:t>
            </a:r>
          </a:p>
          <a:p>
            <a:endParaRPr lang="en-GB" dirty="0" smtClean="0"/>
          </a:p>
          <a:p>
            <a:r>
              <a:rPr lang="en-GB" dirty="0" smtClean="0"/>
              <a:t>Awful, beastly, disgusting, dreadful, ghostly, grotesque, hateful, hideous, horrid, nasty, revolting,</a:t>
            </a:r>
            <a:r>
              <a:rPr lang="en-GB" baseline="0" dirty="0" smtClean="0"/>
              <a:t> terrible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Words for nice:</a:t>
            </a:r>
          </a:p>
          <a:p>
            <a:endParaRPr lang="en-GB" baseline="0" dirty="0" smtClean="0"/>
          </a:p>
          <a:p>
            <a:r>
              <a:rPr lang="en-GB" baseline="0" dirty="0" smtClean="0"/>
              <a:t>Beautiful, charming, delicious, delightful, friendly, good, kind, lovely, pleasant, pleasing, splendid, wonderful.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034A-38CC-41A3-BC72-FB94B4B5BAE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8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Beautiful, charming, delicious, delightful, friendly, good, kind, lovely, pleasant, pleasing, splendid, wonderful.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034A-38CC-41A3-BC72-FB94B4B5BA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6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its most basic form an argument is a claim that is justified. What makes something an argument</a:t>
            </a:r>
          </a:p>
          <a:p>
            <a:r>
              <a:rPr lang="en-GB" dirty="0" smtClean="0"/>
              <a:t>is that the claim (or conclusion) is supported by at least one reason. The supporting</a:t>
            </a:r>
          </a:p>
          <a:p>
            <a:r>
              <a:rPr lang="en-GB" dirty="0" smtClean="0"/>
              <a:t>statements of an argument are called premises.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034A-38CC-41A3-BC72-FB94B4B5BAE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64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its most basic form an argument is a claim that is justified. What makes something an argument</a:t>
            </a:r>
          </a:p>
          <a:p>
            <a:r>
              <a:rPr lang="en-GB" dirty="0" smtClean="0"/>
              <a:t>is that the claim (or conclusion) is supported by at least one reason. The supporting</a:t>
            </a:r>
          </a:p>
          <a:p>
            <a:r>
              <a:rPr lang="en-GB" dirty="0" smtClean="0"/>
              <a:t>statements of an argument are called premises.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034A-38CC-41A3-BC72-FB94B4B5BA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964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Writing that uses the language of argument includes legal documents, scientific and medical journals, and newspaper reports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good argument should be convincing. You should find yourself believing the claim, or at least finding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conclusion reasonable. This entails several things: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that the premises are acceptable or reasonable (likely to be true)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that the evidence or reasons are relevant to the claim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that the reasons provide sufficient grounds to lead us to accept the claim.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called the acceptability, relevance and grounds conditions of an argument. If an argument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satisfies these three conditions, it is likely to be a good argument.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034A-38CC-41A3-BC72-FB94B4B5BA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9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6034A-38CC-41A3-BC72-FB94B4B5BAE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6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1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5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5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76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6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90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6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49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7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6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A130-1B43-46FB-9CC7-2EF51F7DE91E}" type="datetimeFigureOut">
              <a:rPr lang="en-GB" smtClean="0"/>
              <a:t>17/09/2013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5A26-8CD6-4661-BA56-17EB46A0A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Argument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Essay Writing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Each Argument is effective only if sufficient evidence is found to support it.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931224" cy="3993307"/>
          </a:xfrm>
        </p:spPr>
        <p:txBody>
          <a:bodyPr>
            <a:normAutofit/>
          </a:bodyPr>
          <a:lstStyle/>
          <a:p>
            <a:r>
              <a:rPr lang="en-GB" dirty="0" smtClean="0"/>
              <a:t>A clear thesis or proposition is discussed</a:t>
            </a:r>
          </a:p>
          <a:p>
            <a:pPr lvl="1"/>
            <a:r>
              <a:rPr lang="en-GB" dirty="0" smtClean="0"/>
              <a:t>This is normally the controversial topic</a:t>
            </a:r>
          </a:p>
          <a:p>
            <a:r>
              <a:rPr lang="en-GB" dirty="0" smtClean="0"/>
              <a:t>The writer adopts a clear position or stance on the matter.</a:t>
            </a:r>
          </a:p>
          <a:p>
            <a:r>
              <a:rPr lang="en-GB" dirty="0" smtClean="0"/>
              <a:t>The writer does not rely on personal opinions to support/his/her proposition or thesis.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Each Argument is effective only if sufficient evidence is found to support it.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931224" cy="399330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background is usually given i.e. the need to discuss the matter.</a:t>
            </a:r>
          </a:p>
          <a:p>
            <a:r>
              <a:rPr lang="en-GB" u="sng" dirty="0" smtClean="0">
                <a:solidFill>
                  <a:srgbClr val="FF0000"/>
                </a:solidFill>
              </a:rPr>
              <a:t>Evidence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produced to support the thesis.</a:t>
            </a:r>
          </a:p>
          <a:p>
            <a:pPr lvl="1"/>
            <a:r>
              <a:rPr lang="en-GB" dirty="0" smtClean="0"/>
              <a:t>This may include </a:t>
            </a:r>
            <a:r>
              <a:rPr lang="en-GB" b="1" u="sng" dirty="0" smtClean="0">
                <a:solidFill>
                  <a:srgbClr val="FF0000"/>
                </a:solidFill>
              </a:rPr>
              <a:t>illustration, example or statistics.</a:t>
            </a:r>
          </a:p>
          <a:p>
            <a:r>
              <a:rPr lang="en-GB" u="sng" dirty="0" smtClean="0">
                <a:solidFill>
                  <a:srgbClr val="FF0000"/>
                </a:solidFill>
              </a:rPr>
              <a:t>Counter arguments </a:t>
            </a:r>
            <a:r>
              <a:rPr lang="en-GB" dirty="0" smtClean="0"/>
              <a:t>(opposing points of view) may be </a:t>
            </a:r>
            <a:r>
              <a:rPr lang="en-GB" dirty="0" err="1" smtClean="0"/>
              <a:t>recgonised</a:t>
            </a:r>
            <a:r>
              <a:rPr lang="en-GB" dirty="0" smtClean="0"/>
              <a:t> to give balance.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0000"/>
                </a:solidFill>
              </a:rPr>
              <a:t>tone</a:t>
            </a:r>
            <a:r>
              <a:rPr lang="en-GB" dirty="0" smtClean="0"/>
              <a:t> is definite and full of conviction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7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Coherence and logic are the basis of effective argumentative writing.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931224" cy="39933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Common techniques for sustaining a sense of coherence are:</a:t>
            </a:r>
          </a:p>
          <a:p>
            <a:r>
              <a:rPr lang="en-GB" dirty="0" smtClean="0"/>
              <a:t>Organising effective paragraphs </a:t>
            </a:r>
            <a:r>
              <a:rPr lang="en-GB" dirty="0" err="1" smtClean="0"/>
              <a:t>i.e</a:t>
            </a:r>
            <a:r>
              <a:rPr lang="en-GB" dirty="0" smtClean="0"/>
              <a:t> making sure each paragraph has a topic sentence.</a:t>
            </a:r>
          </a:p>
          <a:p>
            <a:pPr lvl="1"/>
            <a:r>
              <a:rPr lang="en-GB" dirty="0" smtClean="0"/>
              <a:t>A topic sentence states the main point that will be developed in the paragraph.</a:t>
            </a:r>
          </a:p>
          <a:p>
            <a:pPr lvl="1"/>
            <a:r>
              <a:rPr lang="en-GB" dirty="0" smtClean="0"/>
              <a:t>Paragraphs are linked together by </a:t>
            </a:r>
            <a:r>
              <a:rPr lang="en-GB" b="1" dirty="0" smtClean="0">
                <a:solidFill>
                  <a:srgbClr val="FF0000"/>
                </a:solidFill>
              </a:rPr>
              <a:t>connectors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or </a:t>
            </a:r>
            <a:r>
              <a:rPr lang="en-GB" b="1" dirty="0" smtClean="0">
                <a:solidFill>
                  <a:srgbClr val="FF0000"/>
                </a:solidFill>
              </a:rPr>
              <a:t>transitional</a:t>
            </a:r>
            <a:r>
              <a:rPr lang="en-GB" dirty="0" smtClean="0"/>
              <a:t> words.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5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Connectors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931224" cy="399330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However, nevertheless, but, what’s more, furthermore, meanwhile, in addition, in fact, in brief, indeed, all the same, in other words, by the way, on the other hand, as a result, by contrast, of course.</a:t>
            </a:r>
          </a:p>
          <a:p>
            <a:r>
              <a:rPr lang="en-GB" dirty="0" smtClean="0"/>
              <a:t>Paragraphs may also be connected by relating back to a word or idea in a previous paragraph.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02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The language of persuasion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7931224" cy="3993307"/>
          </a:xfrm>
        </p:spPr>
        <p:txBody>
          <a:bodyPr>
            <a:normAutofit/>
          </a:bodyPr>
          <a:lstStyle/>
          <a:p>
            <a:r>
              <a:rPr lang="en-GB" dirty="0" smtClean="0"/>
              <a:t>The language of argument  may overlap with the language of persuasion.</a:t>
            </a:r>
          </a:p>
          <a:p>
            <a:r>
              <a:rPr lang="en-GB" dirty="0" smtClean="0"/>
              <a:t>Both genres have the same aim – to convince others of something.</a:t>
            </a:r>
          </a:p>
          <a:p>
            <a:r>
              <a:rPr lang="en-GB" dirty="0" smtClean="0"/>
              <a:t>Writing in the language of argument may appeal to the reader’s emotions as well as reason.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98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Health Cost of Smoking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670249"/>
              </p:ext>
            </p:extLst>
          </p:nvPr>
        </p:nvGraphicFramePr>
        <p:xfrm>
          <a:off x="539552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7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Cigarette Packets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Will the new grisly images on cigarette packets prevent the next generation from getting hooked?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2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8504" cy="674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472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9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430"/>
            <a:ext cx="3888432" cy="340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79" y="3429000"/>
            <a:ext cx="3281821" cy="335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4132"/>
            <a:ext cx="1691680" cy="33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24712"/>
            <a:ext cx="1800200" cy="32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95" y="3524712"/>
            <a:ext cx="2194041" cy="32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9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an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In its most basic form an argument is a claim that is justified.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/>
              <a:t>makes something an argument</a:t>
            </a:r>
          </a:p>
          <a:p>
            <a:pPr lvl="1"/>
            <a:r>
              <a:rPr lang="en-GB" dirty="0"/>
              <a:t>is that the claim (or conclusion) is supported by at least one reason. The supporting</a:t>
            </a:r>
          </a:p>
          <a:p>
            <a:pPr lvl="1"/>
            <a:r>
              <a:rPr lang="en-GB" dirty="0"/>
              <a:t>statements of an argument are called premises.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15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is/is not an 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 </a:t>
            </a:r>
            <a:r>
              <a:rPr lang="en-GB" b="1" dirty="0">
                <a:solidFill>
                  <a:srgbClr val="FF0000"/>
                </a:solidFill>
              </a:rPr>
              <a:t>argument is NOT:</a:t>
            </a:r>
          </a:p>
          <a:p>
            <a:pPr marL="0" indent="0">
              <a:buNone/>
            </a:pPr>
            <a:r>
              <a:rPr lang="en-GB" dirty="0"/>
              <a:t>• a statement of fact (i.e. 26.7% of Australians prefer dark chocolate)</a:t>
            </a:r>
          </a:p>
          <a:p>
            <a:pPr marL="0" indent="0">
              <a:buNone/>
            </a:pPr>
            <a:r>
              <a:rPr lang="en-GB" dirty="0"/>
              <a:t>• an assertion or claim (i.e. Wearing a seatbelt reduces the risk of injury)</a:t>
            </a:r>
          </a:p>
          <a:p>
            <a:pPr marL="0" indent="0">
              <a:buNone/>
            </a:pPr>
            <a:r>
              <a:rPr lang="en-GB" dirty="0"/>
              <a:t>• a prescriptive statement (i.e. The Government should spend more money </a:t>
            </a:r>
            <a:r>
              <a:rPr lang="en-GB" dirty="0" smtClean="0"/>
              <a:t>on healthcare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• a conditional statement (i.e. If you drink too much, you will damage your brain)</a:t>
            </a:r>
          </a:p>
          <a:p>
            <a:pPr marL="0" indent="0">
              <a:buNone/>
            </a:pPr>
            <a:r>
              <a:rPr lang="en-GB" dirty="0"/>
              <a:t>• a series of statements about the same thing.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An </a:t>
            </a:r>
            <a:r>
              <a:rPr lang="en-GB" b="1" dirty="0">
                <a:solidFill>
                  <a:srgbClr val="FF0000"/>
                </a:solidFill>
              </a:rPr>
              <a:t>argument IS:</a:t>
            </a:r>
          </a:p>
          <a:p>
            <a:pPr marL="0" indent="0">
              <a:buNone/>
            </a:pPr>
            <a:r>
              <a:rPr lang="en-GB" dirty="0"/>
              <a:t>• a group of statements of which one is a proposition or claim that is</a:t>
            </a:r>
          </a:p>
          <a:p>
            <a:pPr marL="0" indent="0">
              <a:buNone/>
            </a:pPr>
            <a:r>
              <a:rPr lang="en-GB" dirty="0"/>
              <a:t>supported by at least one of the other statements (Drinking water daily is </a:t>
            </a:r>
            <a:r>
              <a:rPr lang="en-GB" dirty="0" smtClean="0"/>
              <a:t>good for </a:t>
            </a:r>
            <a:r>
              <a:rPr lang="en-GB" dirty="0"/>
              <a:t>your health as it cleans out your liver and reduces the level of toxins in </a:t>
            </a:r>
            <a:r>
              <a:rPr lang="en-GB" dirty="0" smtClean="0"/>
              <a:t>your blood.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5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Language of Argument (purpose)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Argument is a form of </a:t>
            </a:r>
            <a:r>
              <a:rPr lang="en-GB" u="sng" dirty="0" smtClean="0">
                <a:solidFill>
                  <a:srgbClr val="FF0000"/>
                </a:solidFill>
              </a:rPr>
              <a:t>rational persuasion. </a:t>
            </a:r>
            <a:r>
              <a:rPr lang="en-GB" dirty="0" smtClean="0"/>
              <a:t>The language of argument attempts to prove a particular point by using </a:t>
            </a:r>
            <a:r>
              <a:rPr lang="en-GB" u="sng" dirty="0" smtClean="0">
                <a:solidFill>
                  <a:srgbClr val="FF0000"/>
                </a:solidFill>
              </a:rPr>
              <a:t>logic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or </a:t>
            </a:r>
            <a:r>
              <a:rPr lang="en-GB" u="sng" dirty="0" smtClean="0">
                <a:solidFill>
                  <a:srgbClr val="FF0000"/>
                </a:solidFill>
              </a:rPr>
              <a:t>evidence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Argument assumes that a reader is objective, </a:t>
            </a:r>
          </a:p>
          <a:p>
            <a:pPr lvl="1"/>
            <a:r>
              <a:rPr lang="en-GB" dirty="0" smtClean="0"/>
              <a:t>is able to follow a logical train of thought, </a:t>
            </a:r>
          </a:p>
          <a:p>
            <a:pPr lvl="1"/>
            <a:r>
              <a:rPr lang="en-GB" dirty="0" smtClean="0"/>
              <a:t>can weigh up evidence, and</a:t>
            </a:r>
          </a:p>
          <a:p>
            <a:pPr lvl="1"/>
            <a:r>
              <a:rPr lang="en-GB" dirty="0" smtClean="0"/>
              <a:t>will not be prevented from emotion from accepting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800" dirty="0" smtClean="0"/>
              <a:t>the conclusions to which the logic or the evidence 	points. </a:t>
            </a:r>
          </a:p>
          <a:p>
            <a:pPr marL="0" indent="0">
              <a:buNone/>
            </a:pPr>
            <a:r>
              <a:rPr lang="en-GB" dirty="0" smtClean="0"/>
              <a:t>3.    Argument differs from persuasion in that it appeals to the </a:t>
            </a:r>
            <a:r>
              <a:rPr lang="en-GB" u="sng" dirty="0" smtClean="0">
                <a:solidFill>
                  <a:srgbClr val="FF0000"/>
                </a:solidFill>
              </a:rPr>
              <a:t>reason</a:t>
            </a:r>
            <a:r>
              <a:rPr lang="en-GB" dirty="0" smtClean="0"/>
              <a:t> and to </a:t>
            </a:r>
            <a:r>
              <a:rPr lang="en-GB" u="sng" dirty="0" smtClean="0">
                <a:solidFill>
                  <a:srgbClr val="FF0000"/>
                </a:solidFill>
              </a:rPr>
              <a:t>logic</a:t>
            </a:r>
            <a:r>
              <a:rPr lang="en-GB" dirty="0" smtClean="0"/>
              <a:t> rather than to emotion or feelings.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2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Language of Argument (Features)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Arguing from particular to general</a:t>
            </a:r>
          </a:p>
          <a:p>
            <a:pPr lvl="1"/>
            <a:r>
              <a:rPr lang="en-GB" dirty="0" err="1" smtClean="0"/>
              <a:t>E.g</a:t>
            </a:r>
            <a:r>
              <a:rPr lang="en-GB" dirty="0" smtClean="0"/>
              <a:t> The oak trees in the Phoenix park shed their leaves in Winter, therefore all oak trees shed their leaves.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Arguing from general to particular</a:t>
            </a:r>
          </a:p>
          <a:p>
            <a:pPr lvl="1"/>
            <a:r>
              <a:rPr lang="en-GB" dirty="0" smtClean="0"/>
              <a:t>All cities contain a fair number of homeless people. Dublin is a city. Therefore, Dublin contains a fair number of homeless people.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3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889</Words>
  <Application>Microsoft Office PowerPoint</Application>
  <PresentationFormat>On-screen Show (4:3)</PresentationFormat>
  <Paragraphs>89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Argument</vt:lpstr>
      <vt:lpstr>Cigarette Packets</vt:lpstr>
      <vt:lpstr>PowerPoint Presentation</vt:lpstr>
      <vt:lpstr>PowerPoint Presentation</vt:lpstr>
      <vt:lpstr>PowerPoint Presentation</vt:lpstr>
      <vt:lpstr>What is an argument</vt:lpstr>
      <vt:lpstr>What is/is not an argument</vt:lpstr>
      <vt:lpstr>The Language of Argument (purpose)</vt:lpstr>
      <vt:lpstr>The Language of Argument (Features)</vt:lpstr>
      <vt:lpstr>Each Argument is effective only if sufficient evidence is found to support it.</vt:lpstr>
      <vt:lpstr>Each Argument is effective only if sufficient evidence is found to support it.</vt:lpstr>
      <vt:lpstr>Coherence and logic are the basis of effective argumentative writing.</vt:lpstr>
      <vt:lpstr>Connectors</vt:lpstr>
      <vt:lpstr>The language of persuasion</vt:lpstr>
      <vt:lpstr>European Health Cost of Smoking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Grainne</dc:creator>
  <cp:lastModifiedBy>Grainne</cp:lastModifiedBy>
  <cp:revision>38</cp:revision>
  <dcterms:created xsi:type="dcterms:W3CDTF">2013-07-02T22:00:45Z</dcterms:created>
  <dcterms:modified xsi:type="dcterms:W3CDTF">2013-09-17T10:44:49Z</dcterms:modified>
</cp:coreProperties>
</file>