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4" r:id="rId5"/>
    <p:sldId id="275" r:id="rId6"/>
    <p:sldId id="276" r:id="rId7"/>
    <p:sldId id="270" r:id="rId8"/>
    <p:sldId id="273" r:id="rId9"/>
    <p:sldId id="262" r:id="rId10"/>
    <p:sldId id="263" r:id="rId11"/>
    <p:sldId id="271" r:id="rId12"/>
    <p:sldId id="272" r:id="rId13"/>
    <p:sldId id="265" r:id="rId1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80" d="100"/>
          <a:sy n="80" d="100"/>
        </p:scale>
        <p:origin x="152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BD76D83-E282-4A69-BF87-97015B823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9119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BD37BEF-C140-49FE-9D27-BEF09E032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692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37BEF-C140-49FE-9D27-BEF09E03229C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8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4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47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4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7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5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3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0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4AA0-D402-493E-A559-788453A07986}" type="datetimeFigureOut">
              <a:rPr lang="en-GB" smtClean="0"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42D6-2A33-4227-A6C8-1D03F84A5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7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c.commnet.edu/grammar/subjects.htm#age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en-GB" b="1" dirty="0"/>
              <a:t>Passive and Active Voices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www.enkivillage.com/s/upload/images/2015/03/37f7ce54c7cb91613dca8e641d4a6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1438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2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8689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Let's take a look at the passive forms of "design."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938466"/>
              </p:ext>
            </p:extLst>
          </p:nvPr>
        </p:nvGraphicFramePr>
        <p:xfrm>
          <a:off x="498632" y="1582242"/>
          <a:ext cx="8146735" cy="4943107"/>
        </p:xfrm>
        <a:graphic>
          <a:graphicData uri="http://schemas.openxmlformats.org/drawingml/2006/table">
            <a:tbl>
              <a:tblPr/>
              <a:tblGrid>
                <a:gridCol w="1629347"/>
                <a:gridCol w="1629347"/>
                <a:gridCol w="1629347"/>
                <a:gridCol w="1629347"/>
                <a:gridCol w="1629347"/>
              </a:tblGrid>
              <a:tr h="395329">
                <a:tc rowSpan="2">
                  <a:txBody>
                    <a:bodyPr/>
                    <a:lstStyle/>
                    <a:p>
                      <a:r>
                        <a:rPr lang="en-GB" sz="1800" b="1">
                          <a:latin typeface="arial,helvetica"/>
                        </a:rPr>
                        <a:t>Tense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b="1">
                          <a:latin typeface="arial,helvetica"/>
                        </a:rPr>
                        <a:t>Subject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arial,helvetica"/>
                        </a:rPr>
                        <a:t>Auxiliary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00" b="1">
                          <a:latin typeface="arial,helvetica"/>
                        </a:rPr>
                        <a:t>Past </a:t>
                      </a:r>
                      <a:br>
                        <a:rPr lang="en-GB" sz="1800" b="1">
                          <a:latin typeface="arial,helvetica"/>
                        </a:rPr>
                      </a:br>
                      <a:r>
                        <a:rPr lang="en-GB" sz="1800" b="1">
                          <a:latin typeface="arial,helvetica"/>
                        </a:rPr>
                        <a:t>Participle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3953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,helvetica"/>
                        </a:rPr>
                        <a:t>Singular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arial,helvetica"/>
                        </a:rPr>
                        <a:t>Plural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5329">
                <a:tc>
                  <a:txBody>
                    <a:bodyPr/>
                    <a:lstStyle/>
                    <a:p>
                      <a:r>
                        <a:rPr lang="en-GB" sz="1800" b="1"/>
                        <a:t>Present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car/cars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are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designed.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395329">
                <a:tc>
                  <a:txBody>
                    <a:bodyPr/>
                    <a:lstStyle/>
                    <a:p>
                      <a:r>
                        <a:rPr lang="en-GB" sz="1800" b="1"/>
                        <a:t>Present perfect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car/cars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has been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have been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designed.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395329">
                <a:tc>
                  <a:txBody>
                    <a:bodyPr/>
                    <a:lstStyle/>
                    <a:p>
                      <a:r>
                        <a:rPr lang="en-GB" sz="1800" b="1"/>
                        <a:t>Past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car/cars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was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were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designed.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395329">
                <a:tc>
                  <a:txBody>
                    <a:bodyPr/>
                    <a:lstStyle/>
                    <a:p>
                      <a:r>
                        <a:rPr lang="en-GB" sz="1800" b="1"/>
                        <a:t>Past perfect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car/cars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had been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had been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designed.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395329">
                <a:tc>
                  <a:txBody>
                    <a:bodyPr/>
                    <a:lstStyle/>
                    <a:p>
                      <a:r>
                        <a:rPr lang="en-GB" sz="1800" b="1"/>
                        <a:t>Future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car/cars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will be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will be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designed.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395329">
                <a:tc>
                  <a:txBody>
                    <a:bodyPr/>
                    <a:lstStyle/>
                    <a:p>
                      <a:r>
                        <a:rPr lang="en-GB" sz="1800" b="1"/>
                        <a:t>Future perfect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car/cars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will have been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will have been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designed.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692573">
                <a:tc>
                  <a:txBody>
                    <a:bodyPr/>
                    <a:lstStyle/>
                    <a:p>
                      <a:r>
                        <a:rPr lang="en-GB" sz="1800" b="1"/>
                        <a:t>Present progressive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car/cars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is being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are being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designed.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692573">
                <a:tc>
                  <a:txBody>
                    <a:bodyPr/>
                    <a:lstStyle/>
                    <a:p>
                      <a:r>
                        <a:rPr lang="en-GB" sz="1800" b="1"/>
                        <a:t>Past progressive</a:t>
                      </a:r>
                      <a:endParaRPr lang="en-GB" sz="1800"/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The car/cars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was being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were being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designed.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395329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519" marR="90519" marT="45260" marB="4526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519" marR="90519" marT="45260" marB="4526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519" marR="90519" marT="45260" marB="4526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519" marR="90519" marT="45260" marB="4526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519" marR="90519" marT="45260" marB="45260"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2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hapingthewayinmoscow.pbworks.com/f/Passive%20Voice%20rules%20R-up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93" t="-83567" r="-147753" b="-42990"/>
          <a:stretch/>
        </p:blipFill>
        <p:spPr bwMode="auto">
          <a:xfrm>
            <a:off x="-2641600" y="-5544457"/>
            <a:ext cx="24756634" cy="153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4" y="274050"/>
            <a:ext cx="8822235" cy="603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439988"/>
              </p:ext>
            </p:extLst>
          </p:nvPr>
        </p:nvGraphicFramePr>
        <p:xfrm>
          <a:off x="443524" y="476672"/>
          <a:ext cx="8229600" cy="576063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424674">
                <a:tc>
                  <a:txBody>
                    <a:bodyPr/>
                    <a:lstStyle/>
                    <a:p>
                      <a:r>
                        <a:rPr lang="en-GB" b="1"/>
                        <a:t>Active</a:t>
                      </a:r>
                      <a:endParaRPr lang="en-GB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Professor Villa gave </a:t>
                      </a:r>
                      <a:r>
                        <a:rPr lang="en-GB" u="sng"/>
                        <a:t>Jorge</a:t>
                      </a:r>
                      <a:r>
                        <a:rPr lang="en-GB"/>
                        <a:t> an A.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1424674">
                <a:tc>
                  <a:txBody>
                    <a:bodyPr/>
                    <a:lstStyle/>
                    <a:p>
                      <a:r>
                        <a:rPr lang="en-GB" b="1"/>
                        <a:t>Passive</a:t>
                      </a:r>
                      <a:endParaRPr lang="en-GB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An A </a:t>
                      </a:r>
                      <a:r>
                        <a:rPr lang="en-GB" u="sng"/>
                        <a:t>was given</a:t>
                      </a:r>
                      <a:r>
                        <a:rPr lang="en-GB"/>
                        <a:t> to Jorge by Professor Villa.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1424674">
                <a:tc>
                  <a:txBody>
                    <a:bodyPr/>
                    <a:lstStyle/>
                    <a:p>
                      <a:r>
                        <a:rPr lang="en-GB" b="1"/>
                        <a:t>Passive</a:t>
                      </a:r>
                      <a:endParaRPr lang="en-GB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Jorge </a:t>
                      </a:r>
                      <a:r>
                        <a:rPr lang="en-GB" u="sng"/>
                        <a:t>was given</a:t>
                      </a:r>
                      <a:r>
                        <a:rPr lang="en-GB"/>
                        <a:t> an A.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FFA"/>
                    </a:solidFill>
                  </a:tcPr>
                </a:tc>
              </a:tr>
              <a:tr h="148661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54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Verbs are also said to be either </a:t>
            </a:r>
            <a:r>
              <a:rPr lang="en-GB" i="1" dirty="0" smtClean="0"/>
              <a:t>active or passive</a:t>
            </a:r>
          </a:p>
          <a:p>
            <a:r>
              <a:rPr lang="en-GB" i="1" dirty="0" smtClean="0"/>
              <a:t>Active:</a:t>
            </a:r>
            <a:endParaRPr lang="en-GB" i="1" dirty="0"/>
          </a:p>
          <a:p>
            <a:r>
              <a:rPr lang="en-GB" dirty="0"/>
              <a:t> </a:t>
            </a:r>
            <a:r>
              <a:rPr lang="en-GB" dirty="0" smtClean="0"/>
              <a:t>The </a:t>
            </a:r>
            <a:r>
              <a:rPr lang="en-GB" dirty="0"/>
              <a:t>executive committee </a:t>
            </a:r>
            <a:r>
              <a:rPr lang="en-GB" u="sng" dirty="0"/>
              <a:t>approved</a:t>
            </a:r>
            <a:r>
              <a:rPr lang="en-GB" dirty="0"/>
              <a:t> the new </a:t>
            </a:r>
            <a:r>
              <a:rPr lang="en-GB" dirty="0" smtClean="0"/>
              <a:t>policy.</a:t>
            </a:r>
          </a:p>
          <a:p>
            <a:r>
              <a:rPr lang="en-GB" i="1" dirty="0" smtClean="0"/>
              <a:t>Passive</a:t>
            </a:r>
            <a:r>
              <a:rPr lang="en-GB" dirty="0"/>
              <a:t> 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new policy </a:t>
            </a:r>
            <a:r>
              <a:rPr lang="en-GB" u="sng" dirty="0"/>
              <a:t>was approved</a:t>
            </a:r>
            <a:r>
              <a:rPr lang="en-GB" dirty="0"/>
              <a:t> by the executive committee)</a:t>
            </a:r>
          </a:p>
        </p:txBody>
      </p:sp>
    </p:spTree>
    <p:extLst>
      <p:ext uri="{BB962C8B-B14F-4D97-AF65-F5344CB8AC3E}">
        <p14:creationId xmlns:p14="http://schemas.microsoft.com/office/powerpoint/2010/main" val="164727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active voice, the subject and verb relationship is straightforward: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subject is </a:t>
            </a:r>
            <a:r>
              <a:rPr lang="en-GB" dirty="0" smtClean="0"/>
              <a:t>the doer and </a:t>
            </a:r>
            <a:r>
              <a:rPr lang="en-GB" dirty="0"/>
              <a:t>the verb moves the sentence along. </a:t>
            </a:r>
            <a:endParaRPr lang="en-GB" dirty="0" smtClean="0"/>
          </a:p>
          <a:p>
            <a:pPr lvl="1"/>
            <a:r>
              <a:rPr lang="en-GB" dirty="0" smtClean="0"/>
              <a:t>In </a:t>
            </a:r>
            <a:r>
              <a:rPr lang="en-GB" dirty="0"/>
              <a:t>the </a:t>
            </a:r>
            <a:r>
              <a:rPr lang="en-GB" b="1" dirty="0"/>
              <a:t>passive voice</a:t>
            </a:r>
            <a:r>
              <a:rPr lang="en-GB" dirty="0"/>
              <a:t>, the subject of the sentence is </a:t>
            </a:r>
            <a:r>
              <a:rPr lang="en-GB" dirty="0" smtClean="0"/>
              <a:t>not a doer, </a:t>
            </a:r>
            <a:r>
              <a:rPr lang="en-GB" dirty="0"/>
              <a:t>but is acted upon by some other </a:t>
            </a:r>
            <a:r>
              <a:rPr lang="en-GB" b="1" dirty="0">
                <a:hlinkClick r:id="rId2"/>
              </a:rPr>
              <a:t>agent</a:t>
            </a:r>
            <a:r>
              <a:rPr lang="en-GB" dirty="0"/>
              <a:t> or by something unnamed </a:t>
            </a:r>
            <a:endParaRPr lang="en-GB" dirty="0" smtClean="0"/>
          </a:p>
          <a:p>
            <a:pPr lvl="1"/>
            <a:r>
              <a:rPr lang="en-GB" u="sng" dirty="0" smtClean="0"/>
              <a:t>The </a:t>
            </a:r>
            <a:r>
              <a:rPr lang="en-GB" u="sng" dirty="0"/>
              <a:t>new policy was </a:t>
            </a:r>
            <a:r>
              <a:rPr lang="en-GB" u="sng" dirty="0" smtClean="0"/>
              <a:t>approved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0528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When the action is more important than the person or thing doing the action.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use it when the agent is unknown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passive is used in more </a:t>
            </a:r>
            <a:r>
              <a:rPr lang="en-GB" u="sng" dirty="0" smtClean="0">
                <a:solidFill>
                  <a:srgbClr val="FF0000"/>
                </a:solidFill>
              </a:rPr>
              <a:t>formal situations</a:t>
            </a:r>
            <a:r>
              <a:rPr lang="en-GB" dirty="0" smtClean="0"/>
              <a:t>, such as lectures, academic writing and </a:t>
            </a:r>
            <a:r>
              <a:rPr lang="en-GB" u="sng" dirty="0" smtClean="0">
                <a:solidFill>
                  <a:srgbClr val="FF0000"/>
                </a:solidFill>
              </a:rPr>
              <a:t>news reports.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8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passive </a:t>
            </a:r>
            <a:r>
              <a:rPr lang="en-GB" b="1" u="sng" dirty="0" smtClean="0">
                <a:solidFill>
                  <a:srgbClr val="FF0000"/>
                </a:solidFill>
              </a:rPr>
              <a:t>is used </a:t>
            </a:r>
            <a:r>
              <a:rPr lang="en-GB" dirty="0" smtClean="0"/>
              <a:t>to give ideas or opinions without saying where they come from:</a:t>
            </a:r>
          </a:p>
          <a:p>
            <a:pPr lvl="1"/>
            <a:r>
              <a:rPr lang="en-GB" dirty="0" smtClean="0"/>
              <a:t>Assume, believe, claim, consider, feel, hope, report, say, think.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 use it + passive (+that) + active clause, where it is an impersonal pronoun that does not refer to a real subject.</a:t>
            </a:r>
          </a:p>
          <a:p>
            <a:pPr lvl="1"/>
            <a:r>
              <a:rPr lang="en-GB" dirty="0" smtClean="0"/>
              <a:t>It is said that most computer users are women</a:t>
            </a:r>
          </a:p>
          <a:p>
            <a:pPr lvl="1"/>
            <a:r>
              <a:rPr lang="en-GB" dirty="0" smtClean="0"/>
              <a:t>It is thought that there are 2.5 billion internet users in the world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458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en-GB" dirty="0" smtClean="0"/>
              <a:t>3.   We can use passive +</a:t>
            </a:r>
            <a:r>
              <a:rPr lang="en-GB" dirty="0" err="1" smtClean="0"/>
              <a:t>to+infinitive</a:t>
            </a:r>
            <a:r>
              <a:rPr lang="en-GB" dirty="0" smtClean="0"/>
              <a:t> (usually be)</a:t>
            </a:r>
          </a:p>
          <a:p>
            <a:pPr marL="914400" lvl="1" indent="-457200"/>
            <a:r>
              <a:rPr lang="en-GB" u="sng" dirty="0" smtClean="0"/>
              <a:t>There is reported to b</a:t>
            </a:r>
            <a:r>
              <a:rPr lang="en-GB" dirty="0" smtClean="0"/>
              <a:t>e an increasing threat to our ecosystem.</a:t>
            </a:r>
          </a:p>
          <a:p>
            <a:pPr marL="914400" lvl="1" indent="-457200"/>
            <a:r>
              <a:rPr lang="en-GB" u="sng" dirty="0" smtClean="0"/>
              <a:t>There are believed to be </a:t>
            </a:r>
            <a:r>
              <a:rPr lang="en-GB" dirty="0" smtClean="0"/>
              <a:t>more than 600 species of trees per hectare in tropical rain forests.</a:t>
            </a:r>
          </a:p>
          <a:p>
            <a:pPr marL="57150" indent="0">
              <a:buNone/>
            </a:pPr>
            <a:r>
              <a:rPr lang="en-GB" dirty="0" smtClean="0"/>
              <a:t>4.   </a:t>
            </a:r>
            <a:r>
              <a:rPr lang="en-GB" dirty="0" err="1" smtClean="0"/>
              <a:t>Passive+perfect</a:t>
            </a:r>
            <a:r>
              <a:rPr lang="en-GB" dirty="0" smtClean="0"/>
              <a:t> </a:t>
            </a:r>
            <a:r>
              <a:rPr lang="en-GB" dirty="0" err="1" smtClean="0"/>
              <a:t>infinitve</a:t>
            </a:r>
            <a:r>
              <a:rPr lang="en-GB" dirty="0" smtClean="0"/>
              <a:t> which indicates that 	the event has already occurred.</a:t>
            </a:r>
          </a:p>
          <a:p>
            <a:pPr marL="914400" lvl="1" indent="-457200"/>
            <a:r>
              <a:rPr lang="en-GB" dirty="0" smtClean="0"/>
              <a:t>People are said to have begun writing 6,000 years ago</a:t>
            </a:r>
          </a:p>
          <a:p>
            <a:pPr marL="914400" lvl="1" indent="-457200"/>
            <a:r>
              <a:rPr lang="en-GB" dirty="0" smtClean="0"/>
              <a:t>Language is thought to have emerged 50,000 years ago.</a:t>
            </a:r>
          </a:p>
        </p:txBody>
      </p:sp>
    </p:spTree>
    <p:extLst>
      <p:ext uri="{BB962C8B-B14F-4D97-AF65-F5344CB8AC3E}">
        <p14:creationId xmlns:p14="http://schemas.microsoft.com/office/powerpoint/2010/main" val="252084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3.amazonaws.com/edcanvas-uploads/13224/local/1371751282/EB50E1A7-846D-436B-9DF8-DF6FD546DB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464"/>
            <a:ext cx="864096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5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9694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96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Passive Verb Formation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passive forms of a verb are created by combining a form of the </a:t>
            </a:r>
            <a:r>
              <a:rPr lang="en-GB" b="1" dirty="0">
                <a:solidFill>
                  <a:srgbClr val="FF0000"/>
                </a:solidFill>
              </a:rPr>
              <a:t>"to be verb" </a:t>
            </a:r>
            <a:r>
              <a:rPr lang="en-GB" dirty="0"/>
              <a:t>with the </a:t>
            </a:r>
            <a:r>
              <a:rPr lang="en-GB" b="1" dirty="0">
                <a:solidFill>
                  <a:srgbClr val="FF0000"/>
                </a:solidFill>
              </a:rPr>
              <a:t>past participle of the main verb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Other helping verbs are also sometimes present:</a:t>
            </a:r>
          </a:p>
        </p:txBody>
      </p:sp>
    </p:spTree>
    <p:extLst>
      <p:ext uri="{BB962C8B-B14F-4D97-AF65-F5344CB8AC3E}">
        <p14:creationId xmlns:p14="http://schemas.microsoft.com/office/powerpoint/2010/main" val="890546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363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Passive and Active Voices </vt:lpstr>
      <vt:lpstr>PowerPoint Presentation</vt:lpstr>
      <vt:lpstr>What’s the difference</vt:lpstr>
      <vt:lpstr>USE</vt:lpstr>
      <vt:lpstr>Reporting Information</vt:lpstr>
      <vt:lpstr>Reporting Information</vt:lpstr>
      <vt:lpstr>PowerPoint Presentation</vt:lpstr>
      <vt:lpstr>PowerPoint Presentation</vt:lpstr>
      <vt:lpstr>Passive Verb Formation </vt:lpstr>
      <vt:lpstr>Let's take a look at the passive forms of "design."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and Active Voices </dc:title>
  <dc:creator>user</dc:creator>
  <cp:lastModifiedBy>user</cp:lastModifiedBy>
  <cp:revision>19</cp:revision>
  <cp:lastPrinted>2016-02-24T20:01:03Z</cp:lastPrinted>
  <dcterms:created xsi:type="dcterms:W3CDTF">2016-02-23T14:02:33Z</dcterms:created>
  <dcterms:modified xsi:type="dcterms:W3CDTF">2016-02-24T20:08:06Z</dcterms:modified>
</cp:coreProperties>
</file>