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8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0B56A-5D31-4DA1-B2E9-C03012EC87C9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76DCF-4CFC-4CB1-A7E8-DD0D1EED37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694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76DCF-4CFC-4CB1-A7E8-DD0D1EED37D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835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76DCF-4CFC-4CB1-A7E8-DD0D1EED37D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963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707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90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275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25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99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38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957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20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32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58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EAA60-B6B4-4478-9B90-4B6F45F0289D}" type="datetimeFigureOut">
              <a:rPr lang="en-GB" smtClean="0"/>
              <a:t>04/09/2016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CBB73-3A76-4B3B-A43C-B44C94AC6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64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Present Tense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Present Simple</a:t>
            </a:r>
          </a:p>
          <a:p>
            <a:r>
              <a:rPr lang="en-GB" dirty="0" smtClean="0"/>
              <a:t>Present Continuous</a:t>
            </a:r>
          </a:p>
          <a:p>
            <a:r>
              <a:rPr lang="en-GB" dirty="0" smtClean="0"/>
              <a:t>State Verbs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474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174908"/>
              </p:ext>
            </p:extLst>
          </p:nvPr>
        </p:nvGraphicFramePr>
        <p:xfrm>
          <a:off x="179512" y="764704"/>
          <a:ext cx="8964489" cy="58698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88163"/>
                <a:gridCol w="2988163"/>
                <a:gridCol w="2988163"/>
              </a:tblGrid>
              <a:tr h="591826"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+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-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?</a:t>
                      </a:r>
                      <a:endParaRPr lang="en-GB" sz="4000" dirty="0"/>
                    </a:p>
                  </a:txBody>
                  <a:tcPr/>
                </a:tc>
              </a:tr>
              <a:tr h="797678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 work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</a:t>
                      </a:r>
                      <a:r>
                        <a:rPr lang="en-GB" sz="2000" baseline="0" dirty="0" smtClean="0"/>
                        <a:t> </a:t>
                      </a:r>
                      <a:r>
                        <a:rPr lang="en-GB" sz="2000" u="sng" baseline="0" dirty="0" smtClean="0"/>
                        <a:t>do not </a:t>
                      </a:r>
                      <a:r>
                        <a:rPr lang="en-GB" sz="2000" baseline="0" dirty="0" smtClean="0"/>
                        <a:t>work (I don’t)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Do I work?</a:t>
                      </a:r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</a:tr>
              <a:tr h="1157920">
                <a:tc>
                  <a:txBody>
                    <a:bodyPr/>
                    <a:lstStyle/>
                    <a:p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</a:tr>
              <a:tr h="797678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47664" y="122729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To Work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484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9" t="20549" r="16032" b="16193"/>
          <a:stretch/>
        </p:blipFill>
        <p:spPr bwMode="auto">
          <a:xfrm>
            <a:off x="-34661" y="0"/>
            <a:ext cx="9178661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5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5760"/>
            <a:ext cx="8229600" cy="1143000"/>
          </a:xfrm>
        </p:spPr>
        <p:txBody>
          <a:bodyPr/>
          <a:lstStyle/>
          <a:p>
            <a:r>
              <a:rPr lang="en-GB" dirty="0" smtClean="0"/>
              <a:t>Present Simple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11525"/>
              </p:ext>
            </p:extLst>
          </p:nvPr>
        </p:nvGraphicFramePr>
        <p:xfrm>
          <a:off x="179512" y="3324945"/>
          <a:ext cx="8784975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8325"/>
                <a:gridCol w="2928325"/>
                <a:gridCol w="2928325"/>
              </a:tblGrid>
              <a:tr h="619963">
                <a:tc>
                  <a:txBody>
                    <a:bodyPr/>
                    <a:lstStyle/>
                    <a:p>
                      <a:r>
                        <a:rPr lang="en-GB" sz="6000" b="1" dirty="0" smtClean="0"/>
                        <a:t>+ </a:t>
                      </a:r>
                      <a:endParaRPr lang="en-GB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Verb/verb + s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She works in London</a:t>
                      </a:r>
                      <a:endParaRPr lang="en-GB" sz="3200" dirty="0"/>
                    </a:p>
                  </a:txBody>
                  <a:tcPr/>
                </a:tc>
              </a:tr>
              <a:tr h="619963">
                <a:tc>
                  <a:txBody>
                    <a:bodyPr/>
                    <a:lstStyle/>
                    <a:p>
                      <a:r>
                        <a:rPr lang="en-GB" sz="6000" b="1" dirty="0" smtClean="0"/>
                        <a:t>-</a:t>
                      </a:r>
                      <a:endParaRPr lang="en-GB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Do/does not</a:t>
                      </a:r>
                      <a:r>
                        <a:rPr lang="en-GB" sz="3200" baseline="0" dirty="0" smtClean="0"/>
                        <a:t> + verb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He doesn’t work London</a:t>
                      </a:r>
                      <a:endParaRPr lang="en-GB" sz="3200" dirty="0"/>
                    </a:p>
                  </a:txBody>
                  <a:tcPr/>
                </a:tc>
              </a:tr>
              <a:tr h="629993">
                <a:tc>
                  <a:txBody>
                    <a:bodyPr/>
                    <a:lstStyle/>
                    <a:p>
                      <a:r>
                        <a:rPr lang="en-GB" sz="6000" b="1" dirty="0" smtClean="0"/>
                        <a:t>?</a:t>
                      </a:r>
                      <a:endParaRPr lang="en-GB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Do/does….+ verb?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Where do you work?</a:t>
                      </a:r>
                      <a:endParaRPr lang="en-GB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1124744"/>
            <a:ext cx="597666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Every verb we study we shall use </a:t>
            </a:r>
          </a:p>
          <a:p>
            <a:endParaRPr lang="en-GB" dirty="0"/>
          </a:p>
          <a:p>
            <a:r>
              <a:rPr lang="en-GB" sz="3200" b="1" dirty="0" smtClean="0"/>
              <a:t>+	= Positive</a:t>
            </a:r>
          </a:p>
          <a:p>
            <a:r>
              <a:rPr lang="en-GB" sz="3200" b="1" dirty="0" smtClean="0"/>
              <a:t>-	= Negative</a:t>
            </a:r>
          </a:p>
          <a:p>
            <a:r>
              <a:rPr lang="en-GB" sz="3200" b="1" dirty="0" smtClean="0"/>
              <a:t>?	= Question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35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519275"/>
              </p:ext>
            </p:extLst>
          </p:nvPr>
        </p:nvGraphicFramePr>
        <p:xfrm>
          <a:off x="179512" y="764704"/>
          <a:ext cx="8964489" cy="58698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88163"/>
                <a:gridCol w="2988163"/>
                <a:gridCol w="2988163"/>
              </a:tblGrid>
              <a:tr h="591826"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+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-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?</a:t>
                      </a:r>
                      <a:endParaRPr lang="en-GB" sz="4000" dirty="0"/>
                    </a:p>
                  </a:txBody>
                  <a:tcPr/>
                </a:tc>
              </a:tr>
              <a:tr h="797678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 work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</a:t>
                      </a:r>
                      <a:r>
                        <a:rPr lang="en-GB" sz="2000" baseline="0" dirty="0" smtClean="0"/>
                        <a:t> </a:t>
                      </a:r>
                      <a:r>
                        <a:rPr lang="en-GB" sz="2000" u="sng" baseline="0" dirty="0" smtClean="0"/>
                        <a:t>do not </a:t>
                      </a:r>
                      <a:r>
                        <a:rPr lang="en-GB" sz="2000" baseline="0" dirty="0" smtClean="0"/>
                        <a:t>work (I don’t)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Do I work?</a:t>
                      </a:r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You work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You </a:t>
                      </a:r>
                      <a:r>
                        <a:rPr lang="en-GB" sz="2000" u="sng" dirty="0" smtClean="0"/>
                        <a:t>do not </a:t>
                      </a:r>
                      <a:r>
                        <a:rPr lang="en-GB" sz="2000" dirty="0" smtClean="0"/>
                        <a:t>work ( you don’t work)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Do you work?</a:t>
                      </a:r>
                      <a:endParaRPr lang="en-GB" sz="2000" dirty="0"/>
                    </a:p>
                  </a:txBody>
                  <a:tcPr/>
                </a:tc>
              </a:tr>
              <a:tr h="115792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He/she/it work</a:t>
                      </a:r>
                      <a:r>
                        <a:rPr lang="en-GB" sz="2000" b="1" dirty="0" smtClean="0">
                          <a:solidFill>
                            <a:srgbClr val="FF0000"/>
                          </a:solidFill>
                        </a:rPr>
                        <a:t>s</a:t>
                      </a:r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He/she/it/ </a:t>
                      </a:r>
                      <a:r>
                        <a:rPr lang="en-GB" sz="2000" b="1" dirty="0" smtClean="0">
                          <a:solidFill>
                            <a:srgbClr val="FF0000"/>
                          </a:solidFill>
                        </a:rPr>
                        <a:t>does not </a:t>
                      </a:r>
                      <a:r>
                        <a:rPr lang="en-GB" sz="2000" dirty="0" smtClean="0"/>
                        <a:t>work (it </a:t>
                      </a:r>
                      <a:r>
                        <a:rPr lang="en-GB" sz="2000" b="1" u="sng" dirty="0" smtClean="0">
                          <a:solidFill>
                            <a:srgbClr val="FF0000"/>
                          </a:solidFill>
                        </a:rPr>
                        <a:t>doesn’t work</a:t>
                      </a:r>
                      <a:r>
                        <a:rPr lang="en-GB" sz="2000" dirty="0" smtClean="0"/>
                        <a:t>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Does he/she/it</a:t>
                      </a:r>
                      <a:r>
                        <a:rPr lang="en-GB" sz="2000" baseline="0" dirty="0" smtClean="0"/>
                        <a:t> work?</a:t>
                      </a:r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We work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We </a:t>
                      </a:r>
                      <a:r>
                        <a:rPr lang="en-GB" sz="2000" u="sng" dirty="0" smtClean="0"/>
                        <a:t>do not</a:t>
                      </a:r>
                      <a:r>
                        <a:rPr lang="en-GB" sz="2000" dirty="0" smtClean="0"/>
                        <a:t> work (we don’t work)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Do we work?</a:t>
                      </a:r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You work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You </a:t>
                      </a:r>
                      <a:r>
                        <a:rPr lang="en-GB" sz="2000" u="sng" dirty="0" smtClean="0"/>
                        <a:t>do not </a:t>
                      </a:r>
                      <a:r>
                        <a:rPr lang="en-GB" sz="2000" dirty="0" smtClean="0"/>
                        <a:t>work (you don’t work)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Do you work?</a:t>
                      </a:r>
                      <a:endParaRPr lang="en-GB" sz="2000" dirty="0"/>
                    </a:p>
                  </a:txBody>
                  <a:tcPr/>
                </a:tc>
              </a:tr>
              <a:tr h="797678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They work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They do not (don’t work)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Do they work?</a:t>
                      </a:r>
                      <a:endParaRPr lang="en-GB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47664" y="122729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To Work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1866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To say when things happen if they take place </a:t>
            </a:r>
            <a:r>
              <a:rPr lang="en-GB" u="sng" dirty="0" smtClean="0"/>
              <a:t>regularly</a:t>
            </a:r>
            <a:r>
              <a:rPr lang="en-GB" dirty="0" smtClean="0"/>
              <a:t>: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GB" dirty="0" smtClean="0"/>
              <a:t>They eat lunch at 2 O’clock.</a:t>
            </a:r>
          </a:p>
          <a:p>
            <a:pPr marL="400050" lvl="1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To talk about permanent situations: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GB" dirty="0" smtClean="0"/>
              <a:t>I </a:t>
            </a:r>
            <a:r>
              <a:rPr lang="en-GB" u="sng" dirty="0" smtClean="0"/>
              <a:t>work</a:t>
            </a:r>
            <a:r>
              <a:rPr lang="en-GB" dirty="0" smtClean="0"/>
              <a:t> in Dublin</a:t>
            </a:r>
          </a:p>
          <a:p>
            <a:pPr marL="400050" lvl="1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To state general truths: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GB" dirty="0" smtClean="0"/>
              <a:t>Those bags </a:t>
            </a:r>
            <a:r>
              <a:rPr lang="en-GB" u="sng" dirty="0" smtClean="0"/>
              <a:t>sell</a:t>
            </a:r>
            <a:r>
              <a:rPr lang="en-GB" dirty="0" smtClean="0"/>
              <a:t> really fast.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GB" dirty="0" smtClean="0"/>
              <a:t>The moon </a:t>
            </a:r>
            <a:r>
              <a:rPr lang="en-GB" u="sng" dirty="0" smtClean="0"/>
              <a:t>goes</a:t>
            </a:r>
            <a:r>
              <a:rPr lang="en-GB" dirty="0" smtClean="0"/>
              <a:t> round the earth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738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Use: Present Simple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4. To talk about habits and how often they happen: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/>
              <a:t>You </a:t>
            </a:r>
            <a:r>
              <a:rPr lang="en-GB" u="sng" dirty="0" smtClean="0"/>
              <a:t>buy</a:t>
            </a:r>
            <a:r>
              <a:rPr lang="en-GB" dirty="0" smtClean="0"/>
              <a:t> new clothes every Friday.</a:t>
            </a:r>
          </a:p>
          <a:p>
            <a:pPr marL="457200" lvl="1" indent="0">
              <a:buNone/>
            </a:pPr>
            <a:endParaRPr lang="en-GB" dirty="0" smtClean="0"/>
          </a:p>
          <a:p>
            <a:pPr marL="628650" indent="-514350">
              <a:buAutoNum type="arabicPeriod" startAt="5"/>
            </a:pPr>
            <a:r>
              <a:rPr lang="en-GB" dirty="0" smtClean="0"/>
              <a:t>To describe the plots of books and films:</a:t>
            </a:r>
          </a:p>
          <a:p>
            <a:pPr marL="1028700" lvl="1" indent="-514350">
              <a:buFont typeface="Wingdings" panose="05000000000000000000" pitchFamily="2" charset="2"/>
              <a:buChar char="§"/>
            </a:pPr>
            <a:r>
              <a:rPr lang="en-GB" dirty="0" smtClean="0"/>
              <a:t>The story </a:t>
            </a:r>
            <a:r>
              <a:rPr lang="en-GB" u="sng" dirty="0" smtClean="0"/>
              <a:t>begins</a:t>
            </a:r>
            <a:r>
              <a:rPr lang="en-GB" dirty="0" smtClean="0"/>
              <a:t> and </a:t>
            </a:r>
            <a:r>
              <a:rPr lang="en-GB" u="sng" dirty="0" smtClean="0"/>
              <a:t>ends</a:t>
            </a:r>
            <a:r>
              <a:rPr lang="en-GB" dirty="0" smtClean="0"/>
              <a:t> in Spain. They year is 1937.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1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5760"/>
            <a:ext cx="6912768" cy="638944"/>
          </a:xfrm>
        </p:spPr>
        <p:txBody>
          <a:bodyPr>
            <a:normAutofit/>
          </a:bodyPr>
          <a:lstStyle/>
          <a:p>
            <a:r>
              <a:rPr lang="en-GB" sz="3200" dirty="0" smtClean="0"/>
              <a:t>Present Continuous</a:t>
            </a:r>
            <a:endParaRPr lang="en-GB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05990"/>
              </p:ext>
            </p:extLst>
          </p:nvPr>
        </p:nvGraphicFramePr>
        <p:xfrm>
          <a:off x="179512" y="2482501"/>
          <a:ext cx="8964488" cy="4363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4987"/>
                <a:gridCol w="4693568"/>
                <a:gridCol w="2885933"/>
              </a:tblGrid>
              <a:tr h="1504450">
                <a:tc>
                  <a:txBody>
                    <a:bodyPr/>
                    <a:lstStyle/>
                    <a:p>
                      <a:r>
                        <a:rPr lang="en-GB" sz="6000" b="1" dirty="0" smtClean="0"/>
                        <a:t>+</a:t>
                      </a:r>
                      <a:r>
                        <a:rPr lang="en-GB" sz="7200" b="1" dirty="0" smtClean="0"/>
                        <a:t> </a:t>
                      </a:r>
                      <a:endParaRPr lang="en-GB" sz="7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am/is/</a:t>
                      </a:r>
                      <a:r>
                        <a:rPr lang="en-GB" sz="2400" dirty="0" err="1" smtClean="0"/>
                        <a:t>are+verb+ing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He’s working in Dublin this week</a:t>
                      </a:r>
                      <a:endParaRPr lang="en-GB" sz="2400" dirty="0"/>
                    </a:p>
                  </a:txBody>
                  <a:tcPr/>
                </a:tc>
              </a:tr>
              <a:tr h="1852745">
                <a:tc>
                  <a:txBody>
                    <a:bodyPr/>
                    <a:lstStyle/>
                    <a:p>
                      <a:r>
                        <a:rPr lang="en-GB" sz="6000" b="1" dirty="0" smtClean="0"/>
                        <a:t>-</a:t>
                      </a:r>
                      <a:endParaRPr lang="en-GB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am/is/are </a:t>
                      </a:r>
                      <a:r>
                        <a:rPr lang="en-GB" sz="2400" dirty="0" err="1" smtClean="0"/>
                        <a:t>not+verb+ing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I’m not working</a:t>
                      </a:r>
                      <a:r>
                        <a:rPr lang="en-GB" sz="2400" baseline="0" dirty="0" smtClean="0"/>
                        <a:t> in Dublin this week</a:t>
                      </a:r>
                      <a:endParaRPr lang="en-GB" sz="2400" dirty="0"/>
                    </a:p>
                  </a:txBody>
                  <a:tcPr/>
                </a:tc>
              </a:tr>
              <a:tr h="973467">
                <a:tc>
                  <a:txBody>
                    <a:bodyPr/>
                    <a:lstStyle/>
                    <a:p>
                      <a:r>
                        <a:rPr lang="en-GB" sz="6000" b="1" dirty="0" smtClean="0"/>
                        <a:t>?</a:t>
                      </a:r>
                      <a:endParaRPr lang="en-GB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am/is/are..+</a:t>
                      </a:r>
                      <a:r>
                        <a:rPr lang="en-GB" sz="2400" dirty="0" err="1" smtClean="0"/>
                        <a:t>verb+ing</a:t>
                      </a:r>
                      <a:r>
                        <a:rPr lang="en-GB" sz="2400" dirty="0" smtClean="0"/>
                        <a:t>?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Are you working in Dublin this week?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692697"/>
            <a:ext cx="655272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Every verb we study we shall use </a:t>
            </a:r>
          </a:p>
          <a:p>
            <a:r>
              <a:rPr lang="en-GB" sz="3200" b="1" dirty="0" smtClean="0"/>
              <a:t>+	= </a:t>
            </a:r>
            <a:r>
              <a:rPr lang="en-GB" sz="2800" b="1" dirty="0" smtClean="0"/>
              <a:t>Positive</a:t>
            </a:r>
          </a:p>
          <a:p>
            <a:r>
              <a:rPr lang="en-GB" sz="2800" b="1" dirty="0" smtClean="0"/>
              <a:t>-	= Negative</a:t>
            </a:r>
          </a:p>
          <a:p>
            <a:r>
              <a:rPr lang="en-GB" sz="2800" b="1" dirty="0" smtClean="0"/>
              <a:t>?	= Question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44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922954"/>
              </p:ext>
            </p:extLst>
          </p:nvPr>
        </p:nvGraphicFramePr>
        <p:xfrm>
          <a:off x="179512" y="764704"/>
          <a:ext cx="8964489" cy="58698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88163"/>
                <a:gridCol w="2988163"/>
                <a:gridCol w="2988163"/>
              </a:tblGrid>
              <a:tr h="591826"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+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-</a:t>
                      </a:r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 smtClean="0"/>
                        <a:t>?</a:t>
                      </a:r>
                      <a:endParaRPr lang="en-GB" sz="4000" dirty="0"/>
                    </a:p>
                  </a:txBody>
                  <a:tcPr/>
                </a:tc>
              </a:tr>
              <a:tr h="797678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 am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</a:t>
                      </a:r>
                      <a:r>
                        <a:rPr lang="en-GB" sz="2000" baseline="0" dirty="0" smtClean="0"/>
                        <a:t> am  (I’m) not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Am I working?</a:t>
                      </a:r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You are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You are  (you’re) not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Are you working?</a:t>
                      </a:r>
                      <a:endParaRPr lang="en-GB" sz="2000" dirty="0"/>
                    </a:p>
                  </a:txBody>
                  <a:tcPr/>
                </a:tc>
              </a:tr>
              <a:tr h="1157920"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solidFill>
                            <a:schemeClr val="tx1"/>
                          </a:solidFill>
                        </a:rPr>
                        <a:t>He/she/it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</a:rPr>
                        <a:t> is working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He/she/it</a:t>
                      </a:r>
                      <a:r>
                        <a:rPr lang="en-GB" sz="2000" baseline="0" dirty="0" smtClean="0"/>
                        <a:t> is not (isn’t)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Is she/he/it working?</a:t>
                      </a:r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We are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We are  (we’re) not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Are we working?</a:t>
                      </a:r>
                      <a:endParaRPr lang="en-GB" sz="2000" dirty="0"/>
                    </a:p>
                  </a:txBody>
                  <a:tcPr/>
                </a:tc>
              </a:tr>
              <a:tr h="80518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You are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You are (you’re) not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Are you working?</a:t>
                      </a:r>
                      <a:endParaRPr lang="en-GB" sz="2000" dirty="0"/>
                    </a:p>
                  </a:txBody>
                  <a:tcPr/>
                </a:tc>
              </a:tr>
              <a:tr h="797678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They are working.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They are (they’re) not working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Are</a:t>
                      </a:r>
                      <a:r>
                        <a:rPr lang="en-GB" sz="2000" baseline="0" dirty="0" smtClean="0"/>
                        <a:t> they working?</a:t>
                      </a:r>
                      <a:endParaRPr lang="en-GB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47664" y="122729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To Work- Present Continuous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4416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Use-Present 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To talk about the present moment:</a:t>
            </a:r>
          </a:p>
          <a:p>
            <a:pPr marL="914400" lvl="1" indent="-514350"/>
            <a:r>
              <a:rPr lang="en-GB" dirty="0" smtClean="0"/>
              <a:t>I’m wearing a pair of old jeans.</a:t>
            </a:r>
          </a:p>
          <a:p>
            <a:pPr marL="914400" lvl="1" indent="-514350"/>
            <a:r>
              <a:rPr lang="en-GB" dirty="0" smtClean="0"/>
              <a:t>I’m looking at a blue bag right now.</a:t>
            </a:r>
          </a:p>
          <a:p>
            <a:pPr marL="400050" lvl="1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To suggest that an action is temporary, often with words like now, at the moment, at present or just:</a:t>
            </a:r>
          </a:p>
          <a:p>
            <a:pPr marL="914400" lvl="1" indent="-514350"/>
            <a:r>
              <a:rPr lang="en-GB" dirty="0" smtClean="0"/>
              <a:t>They’re eating lunch at the moment</a:t>
            </a:r>
          </a:p>
          <a:p>
            <a:pPr marL="914400" lvl="1" indent="-514350"/>
            <a:r>
              <a:rPr lang="en-GB" dirty="0" smtClean="0"/>
              <a:t>I’m working in London this week (= I don’t usually work in London)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60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Use-Present 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3. For an action around the time of speaking, which has begun but is not finished: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I’m cleaning my room</a:t>
            </a:r>
          </a:p>
          <a:p>
            <a:pPr lvl="1"/>
            <a:r>
              <a:rPr lang="en-GB" dirty="0" smtClean="0"/>
              <a:t>I’m looking around the shops (Millie isn’t looking round the shops at this moment-she has stopped to talk to Lisa but plans to continue looking round later.)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90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Use-Present 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4"/>
            </a:pPr>
            <a:r>
              <a:rPr lang="en-GB" dirty="0" smtClean="0"/>
              <a:t>For changing or developing situations:</a:t>
            </a:r>
          </a:p>
          <a:p>
            <a:pPr marL="914400" lvl="1" indent="-514350"/>
            <a:r>
              <a:rPr lang="en-GB" dirty="0" smtClean="0"/>
              <a:t>Navy blue bags are getting really fashionable.</a:t>
            </a:r>
          </a:p>
          <a:p>
            <a:pPr marL="914400" lvl="1" indent="-514350"/>
            <a:r>
              <a:rPr lang="en-GB" dirty="0" smtClean="0"/>
              <a:t>The earth’s temperature is rising.</a:t>
            </a:r>
          </a:p>
          <a:p>
            <a:pPr marL="0" indent="0">
              <a:buNone/>
            </a:pPr>
            <a:r>
              <a:rPr lang="en-GB" dirty="0" smtClean="0"/>
              <a:t>5. With a word like always or continually if we want to </a:t>
            </a:r>
            <a:r>
              <a:rPr lang="en-GB" u="sng" dirty="0" smtClean="0">
                <a:solidFill>
                  <a:srgbClr val="FF0000"/>
                </a:solidFill>
              </a:rPr>
              <a:t>criticise or complain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You’re always buying new clothes! (=you buy too many).</a:t>
            </a:r>
          </a:p>
          <a:p>
            <a:pPr lvl="1"/>
            <a:r>
              <a:rPr lang="en-GB" dirty="0" smtClean="0"/>
              <a:t>He’s always complaining about things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79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Use-Present Continuous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6.  With always when something unexpected happens several times: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 smtClean="0"/>
              <a:t>I’m always meeting my neighbour John near the station. I guess he works somewhere near there.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81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593</Words>
  <Application>Microsoft Office PowerPoint</Application>
  <PresentationFormat>On-screen Show (4:3)</PresentationFormat>
  <Paragraphs>126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Present Tense</vt:lpstr>
      <vt:lpstr>PowerPoint Presentation</vt:lpstr>
      <vt:lpstr>PowerPoint Presentation</vt:lpstr>
      <vt:lpstr>Present Simple</vt:lpstr>
      <vt:lpstr>PowerPoint Presentation</vt:lpstr>
      <vt:lpstr>Use</vt:lpstr>
      <vt:lpstr>Use: Present Simple</vt:lpstr>
      <vt:lpstr>Present Continuous</vt:lpstr>
      <vt:lpstr>PowerPoint Presentation</vt:lpstr>
      <vt:lpstr>Use-Present Continuous</vt:lpstr>
      <vt:lpstr>Use-Present Continuous</vt:lpstr>
      <vt:lpstr>Use-Present Continuous</vt:lpstr>
      <vt:lpstr>Use-Present Continuous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cp:lastPrinted>2016-09-04T15:48:57Z</cp:lastPrinted>
  <dcterms:created xsi:type="dcterms:W3CDTF">2016-09-04T15:26:34Z</dcterms:created>
  <dcterms:modified xsi:type="dcterms:W3CDTF">2016-09-04T23:15:40Z</dcterms:modified>
</cp:coreProperties>
</file>